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342" r:id="rId5"/>
    <p:sldId id="354" r:id="rId6"/>
    <p:sldId id="351" r:id="rId7"/>
    <p:sldId id="352" r:id="rId8"/>
    <p:sldId id="359" r:id="rId9"/>
    <p:sldId id="361" r:id="rId10"/>
    <p:sldId id="356" r:id="rId11"/>
    <p:sldId id="348" r:id="rId12"/>
    <p:sldId id="363" r:id="rId13"/>
    <p:sldId id="362" r:id="rId14"/>
    <p:sldId id="349" r:id="rId15"/>
    <p:sldId id="344" r:id="rId16"/>
    <p:sldId id="364" r:id="rId17"/>
    <p:sldId id="367" r:id="rId18"/>
    <p:sldId id="365" r:id="rId19"/>
    <p:sldId id="366" r:id="rId20"/>
    <p:sldId id="368" r:id="rId21"/>
  </p:sldIdLst>
  <p:sldSz cx="12192000" cy="6858000"/>
  <p:notesSz cx="6858000" cy="9144000"/>
  <p:defaultTextStyle>
    <a:defPPr rtl="0">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671280-669A-462C-A971-89206255CBC5}" v="2" dt="2022-10-20T03:10:19.3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5817" autoAdjust="0"/>
  </p:normalViewPr>
  <p:slideViewPr>
    <p:cSldViewPr snapToGrid="0" snapToObjects="1" showGuides="1">
      <p:cViewPr varScale="1">
        <p:scale>
          <a:sx n="46" d="100"/>
          <a:sy n="46" d="100"/>
        </p:scale>
        <p:origin x="2098" y="3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5" d="100"/>
          <a:sy n="95" d="100"/>
        </p:scale>
        <p:origin x="366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nu sai muppalla" userId="fa916d53-ad2f-4dab-9ee6-1eaaa16e7158" providerId="ADAL" clId="{C7671280-669A-462C-A971-89206255CBC5}"/>
    <pc:docChg chg="modSld">
      <pc:chgData name="vishnu sai muppalla" userId="fa916d53-ad2f-4dab-9ee6-1eaaa16e7158" providerId="ADAL" clId="{C7671280-669A-462C-A971-89206255CBC5}" dt="2022-10-20T03:40:38.216" v="1" actId="20577"/>
      <pc:docMkLst>
        <pc:docMk/>
      </pc:docMkLst>
      <pc:sldChg chg="modNotesTx">
        <pc:chgData name="vishnu sai muppalla" userId="fa916d53-ad2f-4dab-9ee6-1eaaa16e7158" providerId="ADAL" clId="{C7671280-669A-462C-A971-89206255CBC5}" dt="2022-10-20T03:38:26.174" v="0" actId="20577"/>
        <pc:sldMkLst>
          <pc:docMk/>
          <pc:sldMk cId="3049025764" sldId="348"/>
        </pc:sldMkLst>
      </pc:sldChg>
      <pc:sldChg chg="modNotesTx">
        <pc:chgData name="vishnu sai muppalla" userId="fa916d53-ad2f-4dab-9ee6-1eaaa16e7158" providerId="ADAL" clId="{C7671280-669A-462C-A971-89206255CBC5}" dt="2022-10-20T03:40:38.216" v="1" actId="20577"/>
        <pc:sldMkLst>
          <pc:docMk/>
          <pc:sldMk cId="1250634373" sldId="34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5046296296296297"/>
          <c:y val="0.13657407407407407"/>
          <c:w val="0.71759259259259256"/>
          <c:h val="0.71759259259259256"/>
        </c:manualLayout>
      </c:layout>
      <c:doughnutChart>
        <c:varyColors val="1"/>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371277-867B-4F79-B626-5D15310F0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a:p>
        </p:txBody>
      </p:sp>
      <p:sp>
        <p:nvSpPr>
          <p:cNvPr id="3" name="Date Placeholder 2">
            <a:extLst>
              <a:ext uri="{FF2B5EF4-FFF2-40B4-BE49-F238E27FC236}">
                <a16:creationId xmlns:a16="http://schemas.microsoft.com/office/drawing/2014/main" id="{DD0F123B-AFBA-49F9-9E86-24F100D1F1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4DC31BE2-E78D-4ABE-8EDB-4AD36DF398A3}" type="datetimeFigureOut">
              <a:rPr lang="en-GB" smtClean="0"/>
              <a:t>20/10/2022</a:t>
            </a:fld>
            <a:endParaRPr lang="en-GB"/>
          </a:p>
        </p:txBody>
      </p:sp>
      <p:sp>
        <p:nvSpPr>
          <p:cNvPr id="4" name="Footer Placeholder 3">
            <a:extLst>
              <a:ext uri="{FF2B5EF4-FFF2-40B4-BE49-F238E27FC236}">
                <a16:creationId xmlns:a16="http://schemas.microsoft.com/office/drawing/2014/main" id="{6C879063-21AE-4790-85A4-50D17E2D82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a:p>
        </p:txBody>
      </p:sp>
      <p:sp>
        <p:nvSpPr>
          <p:cNvPr id="5" name="Slide Number Placeholder 4">
            <a:extLst>
              <a:ext uri="{FF2B5EF4-FFF2-40B4-BE49-F238E27FC236}">
                <a16:creationId xmlns:a16="http://schemas.microsoft.com/office/drawing/2014/main" id="{F29F5F78-3D9C-4E5F-A866-96C1DD86F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463FF618-F07E-477B-AA5D-612E7A56D407}" type="slidenum">
              <a:rPr lang="en-GB" smtClean="0"/>
              <a:t>‹#›</a:t>
            </a:fld>
            <a:endParaRPr lang="en-GB"/>
          </a:p>
        </p:txBody>
      </p:sp>
    </p:spTree>
    <p:extLst>
      <p:ext uri="{BB962C8B-B14F-4D97-AF65-F5344CB8AC3E}">
        <p14:creationId xmlns:p14="http://schemas.microsoft.com/office/powerpoint/2010/main" val="192533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D4B3339F-6CEA-4641-BE08-40DAFD6FCF25}" type="datetimeFigureOut">
              <a:rPr lang="en-GB" smtClean="0"/>
              <a:t>20/10/2022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n-GB"/>
            </a:defPP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DEF75CB5-5666-5049-9AE0-38EFD385C21E}" type="slidenum">
              <a:rPr lang="en-GB" smtClean="0"/>
              <a:t>‹#›</a:t>
            </a:fld>
            <a:endParaRPr lang="en-GB"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n-GB" sz="1200" kern="1200">
        <a:solidFill>
          <a:schemeClr val="tx1"/>
        </a:solidFill>
        <a:latin typeface="+mn-lt"/>
        <a:ea typeface="+mn-ea"/>
        <a:cs typeface="+mn-cs"/>
      </a:defRPr>
    </a:lvl1pPr>
    <a:lvl2pPr marL="457200" algn="l" defTabSz="914400" rtl="0" eaLnBrk="1" latinLnBrk="0" hangingPunct="1">
      <a:defRPr lang="en-GB" sz="1200" kern="1200">
        <a:solidFill>
          <a:schemeClr val="tx1"/>
        </a:solidFill>
        <a:latin typeface="+mn-lt"/>
        <a:ea typeface="+mn-ea"/>
        <a:cs typeface="+mn-cs"/>
      </a:defRPr>
    </a:lvl2pPr>
    <a:lvl3pPr marL="914400" algn="l" defTabSz="914400" rtl="0" eaLnBrk="1" latinLnBrk="0" hangingPunct="1">
      <a:defRPr lang="en-GB" sz="1200" kern="1200">
        <a:solidFill>
          <a:schemeClr val="tx1"/>
        </a:solidFill>
        <a:latin typeface="+mn-lt"/>
        <a:ea typeface="+mn-ea"/>
        <a:cs typeface="+mn-cs"/>
      </a:defRPr>
    </a:lvl3pPr>
    <a:lvl4pPr marL="1371600" algn="l" defTabSz="914400" rtl="0" eaLnBrk="1" latinLnBrk="0" hangingPunct="1">
      <a:defRPr lang="en-GB" sz="1200" kern="1200">
        <a:solidFill>
          <a:schemeClr val="tx1"/>
        </a:solidFill>
        <a:latin typeface="+mn-lt"/>
        <a:ea typeface="+mn-ea"/>
        <a:cs typeface="+mn-cs"/>
      </a:defRPr>
    </a:lvl4pPr>
    <a:lvl5pPr marL="1828800" algn="l" defTabSz="914400" rtl="0" eaLnBrk="1" latinLnBrk="0" hangingPunct="1">
      <a:defRPr lang="en-GB" sz="1200" kern="1200">
        <a:solidFill>
          <a:schemeClr val="tx1"/>
        </a:solidFill>
        <a:latin typeface="+mn-lt"/>
        <a:ea typeface="+mn-ea"/>
        <a:cs typeface="+mn-cs"/>
      </a:defRPr>
    </a:lvl5pPr>
    <a:lvl6pPr marL="2286000" algn="l" defTabSz="914400" rtl="0" eaLnBrk="1" latinLnBrk="0" hangingPunct="1">
      <a:defRPr lang="en-GB" sz="1200" kern="1200">
        <a:solidFill>
          <a:schemeClr val="tx1"/>
        </a:solidFill>
        <a:latin typeface="+mn-lt"/>
        <a:ea typeface="+mn-ea"/>
        <a:cs typeface="+mn-cs"/>
      </a:defRPr>
    </a:lvl6pPr>
    <a:lvl7pPr marL="2743200" algn="l" defTabSz="914400" rtl="0" eaLnBrk="1" latinLnBrk="0" hangingPunct="1">
      <a:defRPr lang="en-GB" sz="1200" kern="1200">
        <a:solidFill>
          <a:schemeClr val="tx1"/>
        </a:solidFill>
        <a:latin typeface="+mn-lt"/>
        <a:ea typeface="+mn-ea"/>
        <a:cs typeface="+mn-cs"/>
      </a:defRPr>
    </a:lvl7pPr>
    <a:lvl8pPr marL="3200400" algn="l" defTabSz="914400" rtl="0" eaLnBrk="1" latinLnBrk="0" hangingPunct="1">
      <a:defRPr lang="en-GB" sz="1200" kern="1200">
        <a:solidFill>
          <a:schemeClr val="tx1"/>
        </a:solidFill>
        <a:latin typeface="+mn-lt"/>
        <a:ea typeface="+mn-ea"/>
        <a:cs typeface="+mn-cs"/>
      </a:defRPr>
    </a:lvl8pPr>
    <a:lvl9pPr marL="3657600" algn="l" defTabSz="914400" rtl="0" eaLnBrk="1" latinLnBrk="0" hangingPunct="1">
      <a:defRPr lang="en-GB"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morning! Respected dignitaries one and all, myself Vishnu Sai Muppalla here I am to discuss my thesis Power and Emf over </a:t>
            </a:r>
            <a:r>
              <a:rPr lang="en-GB" dirty="0" err="1"/>
              <a:t>longterm</a:t>
            </a:r>
            <a:r>
              <a:rPr lang="en-GB" dirty="0"/>
              <a:t> pre-5G vs 5G exposure trends.  Foremost, I would like to thank my professor </a:t>
            </a:r>
            <a:r>
              <a:rPr lang="en-GB" dirty="0" err="1"/>
              <a:t>Dr.</a:t>
            </a:r>
            <a:r>
              <a:rPr lang="en-GB" dirty="0"/>
              <a:t> Luca </a:t>
            </a:r>
            <a:r>
              <a:rPr lang="en-GB" dirty="0" err="1"/>
              <a:t>Chiaraviglio</a:t>
            </a:r>
            <a:r>
              <a:rPr lang="en-GB" dirty="0"/>
              <a:t> for his guidance and support through all stages of my thesis. </a:t>
            </a:r>
          </a:p>
        </p:txBody>
      </p:sp>
      <p:sp>
        <p:nvSpPr>
          <p:cNvPr id="4" name="Slide Number Placeholder 3"/>
          <p:cNvSpPr>
            <a:spLocks noGrp="1"/>
          </p:cNvSpPr>
          <p:nvPr>
            <p:ph type="sldNum" sz="quarter" idx="5"/>
          </p:nvPr>
        </p:nvSpPr>
        <p:spPr/>
        <p:txBody>
          <a:bodyPr/>
          <a:lstStyle/>
          <a:p>
            <a:pPr rtl="0"/>
            <a:fld id="{DEF75CB5-5666-5049-9AE0-38EFD385C21E}" type="slidenum">
              <a:rPr lang="en-GB" smtClean="0"/>
              <a:t>1</a:t>
            </a:fld>
            <a:endParaRPr lang="en-GB"/>
          </a:p>
        </p:txBody>
      </p:sp>
    </p:spTree>
    <p:extLst>
      <p:ext uri="{BB962C8B-B14F-4D97-AF65-F5344CB8AC3E}">
        <p14:creationId xmlns:p14="http://schemas.microsoft.com/office/powerpoint/2010/main" val="2579090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following figures  </a:t>
            </a:r>
            <a:r>
              <a:rPr lang="en-GB" sz="1800" b="0" i="1" u="none" strike="noStrike" baseline="0" dirty="0">
                <a:solidFill>
                  <a:srgbClr val="44536A"/>
                </a:solidFill>
                <a:latin typeface="Times New Roman" panose="02020603050405020304" pitchFamily="18" charset="0"/>
              </a:rPr>
              <a:t>Describes Pre-5G vs 5G exposure operator wise in the given time frame with its corresponding field strength measured in </a:t>
            </a:r>
            <a:r>
              <a:rPr lang="it-IT" sz="1800" b="0" i="1" u="none" strike="noStrike" baseline="0" dirty="0">
                <a:solidFill>
                  <a:srgbClr val="44536A"/>
                </a:solidFill>
                <a:latin typeface="Times New Roman" panose="02020603050405020304" pitchFamily="18" charset="0"/>
              </a:rPr>
              <a:t> [v/m] </a:t>
            </a:r>
            <a:r>
              <a:rPr lang="en-GB" sz="1800" b="0" i="1" u="none" strike="noStrike" baseline="0" dirty="0">
                <a:solidFill>
                  <a:srgbClr val="44536A"/>
                </a:solidFill>
                <a:latin typeface="Times New Roman" panose="02020603050405020304" pitchFamily="18" charset="0"/>
              </a:rPr>
              <a:t>it is evident that  trend of 5g exposure is flatter and closer to the minimum level compared to the pre-5G one where </a:t>
            </a:r>
            <a:r>
              <a:rPr lang="en-GB" sz="1800" b="0" i="1" u="none" strike="noStrike" baseline="0" dirty="0" err="1">
                <a:solidFill>
                  <a:srgbClr val="44536A"/>
                </a:solidFill>
                <a:latin typeface="Times New Roman" panose="02020603050405020304" pitchFamily="18" charset="0"/>
              </a:rPr>
              <a:t>inkem</a:t>
            </a:r>
            <a:r>
              <a:rPr lang="en-GB" sz="1800" b="0" i="1" u="none" strike="noStrike" baseline="0" dirty="0">
                <a:solidFill>
                  <a:srgbClr val="44536A"/>
                </a:solidFill>
                <a:latin typeface="Times New Roman" panose="02020603050405020304" pitchFamily="18" charset="0"/>
              </a:rPr>
              <a:t> doesn’t exploit 5G network yet while others are operating 5G although they share a small component which aren’t negligible. </a:t>
            </a:r>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10</a:t>
            </a:fld>
            <a:endParaRPr lang="en-GB"/>
          </a:p>
        </p:txBody>
      </p:sp>
    </p:spTree>
    <p:extLst>
      <p:ext uri="{BB962C8B-B14F-4D97-AF65-F5344CB8AC3E}">
        <p14:creationId xmlns:p14="http://schemas.microsoft.com/office/powerpoint/2010/main" val="104308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conclude with, </a:t>
            </a:r>
          </a:p>
          <a:p>
            <a:pPr marL="285750" indent="-285750">
              <a:buFont typeface="Arial" panose="020B0604020202020204" pitchFamily="34" charset="0"/>
              <a:buChar char="•"/>
            </a:pPr>
            <a:r>
              <a:rPr lang="en-US" sz="1800" kern="0" dirty="0">
                <a:effectLst/>
                <a:latin typeface="Times New Roman" panose="02020603050405020304" pitchFamily="18" charset="0"/>
                <a:ea typeface="Calibri" panose="020F0502020204030204" pitchFamily="34" charset="0"/>
              </a:rPr>
              <a:t>We have initially focused on a three-Month exposure assessment from a location in proximity to Good propagation conditions concerning a base station hosting multiple carriers running both 5G and pre-5G services. </a:t>
            </a:r>
          </a:p>
          <a:p>
            <a:pPr marL="285750" indent="-285750">
              <a:buFont typeface="Arial" panose="020B0604020202020204" pitchFamily="34" charset="0"/>
              <a:buChar char="•"/>
            </a:pPr>
            <a:r>
              <a:rPr lang="en-US" sz="1800" kern="0" dirty="0">
                <a:effectLst/>
                <a:latin typeface="Times New Roman" panose="02020603050405020304" pitchFamily="18" charset="0"/>
                <a:ea typeface="Calibri" panose="020F0502020204030204" pitchFamily="34" charset="0"/>
              </a:rPr>
              <a:t>From the research and the performance metrics discussed, it is evident that 5G networks are suggesting a growth where our work reveals that, although the share of pre-5G exposure dominates, it can be seen that 5G exposure is not negligible, with 5G peaks that are being noticed both during working days and weekends/</a:t>
            </a:r>
            <a:r>
              <a:rPr lang="en-US" sz="1800" kern="0">
                <a:effectLst/>
                <a:latin typeface="Times New Roman" panose="02020603050405020304" pitchFamily="18" charset="0"/>
                <a:ea typeface="Calibri" panose="020F0502020204030204" pitchFamily="34" charset="0"/>
              </a:rPr>
              <a:t>holidays.</a:t>
            </a:r>
          </a:p>
          <a:p>
            <a:pPr marL="285750" indent="-285750">
              <a:buFont typeface="Arial" panose="020B0604020202020204" pitchFamily="34" charset="0"/>
              <a:buChar char="•"/>
            </a:pPr>
            <a:r>
              <a:rPr lang="en-US" sz="1800" kern="0">
                <a:effectLst/>
                <a:latin typeface="Times New Roman" panose="02020603050405020304" pitchFamily="18" charset="0"/>
                <a:ea typeface="Calibri" panose="020F0502020204030204" pitchFamily="34" charset="0"/>
              </a:rPr>
              <a:t> </a:t>
            </a:r>
            <a:r>
              <a:rPr lang="en-US" sz="1800" kern="0" dirty="0">
                <a:effectLst/>
                <a:latin typeface="Times New Roman" panose="02020603050405020304" pitchFamily="18" charset="0"/>
                <a:ea typeface="Calibri" panose="020F0502020204030204" pitchFamily="34" charset="0"/>
              </a:rPr>
              <a:t>Furthermore, the 5G signals show the largest increase in the maximum exposure vs. time, suggesting that the overall 5G technology growth will be high soon. In future work, we would like to extract suitable models to predict the future trends of the massive exposure</a:t>
            </a:r>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11</a:t>
            </a:fld>
            <a:endParaRPr lang="en-GB"/>
          </a:p>
        </p:txBody>
      </p:sp>
    </p:spTree>
    <p:extLst>
      <p:ext uri="{BB962C8B-B14F-4D97-AF65-F5344CB8AC3E}">
        <p14:creationId xmlns:p14="http://schemas.microsoft.com/office/powerpoint/2010/main" val="3473941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I would like to thank all my professors from Engineering sciences who has been part of this journey. Wishing you all a great day ahead.</a:t>
            </a:r>
          </a:p>
        </p:txBody>
      </p:sp>
      <p:sp>
        <p:nvSpPr>
          <p:cNvPr id="4" name="Slide Number Placeholder 3"/>
          <p:cNvSpPr>
            <a:spLocks noGrp="1"/>
          </p:cNvSpPr>
          <p:nvPr>
            <p:ph type="sldNum" sz="quarter" idx="5"/>
          </p:nvPr>
        </p:nvSpPr>
        <p:spPr/>
        <p:txBody>
          <a:bodyPr/>
          <a:lstStyle/>
          <a:p>
            <a:pPr rtl="0"/>
            <a:fld id="{DEF75CB5-5666-5049-9AE0-38EFD385C21E}" type="slidenum">
              <a:rPr lang="en-GB" smtClean="0"/>
              <a:t>12</a:t>
            </a:fld>
            <a:endParaRPr lang="en-GB"/>
          </a:p>
        </p:txBody>
      </p:sp>
    </p:spTree>
    <p:extLst>
      <p:ext uri="{BB962C8B-B14F-4D97-AF65-F5344CB8AC3E}">
        <p14:creationId xmlns:p14="http://schemas.microsoft.com/office/powerpoint/2010/main" val="363157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Features of 5G technology and their impact on EMF levels.</a:t>
            </a:r>
            <a:endParaRPr lang="en-IN"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13</a:t>
            </a:fld>
            <a:endParaRPr lang="en-GB" dirty="0"/>
          </a:p>
        </p:txBody>
      </p:sp>
    </p:spTree>
    <p:extLst>
      <p:ext uri="{BB962C8B-B14F-4D97-AF65-F5344CB8AC3E}">
        <p14:creationId xmlns:p14="http://schemas.microsoft.com/office/powerpoint/2010/main" val="2169061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With the Knowledge of the input received  power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the base station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 [dBm</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antenna gain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G (direction-dependent)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the impedance of free space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Z = 377[Ω],</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AF</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be the antenna factor(dB/m) of the receiving antenna for the central frequency  in [Hz] of the current band, wavelength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speed of light</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299792458</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16</a:t>
            </a:fld>
            <a:endParaRPr lang="en-GB" dirty="0"/>
          </a:p>
        </p:txBody>
      </p:sp>
    </p:spTree>
    <p:extLst>
      <p:ext uri="{BB962C8B-B14F-4D97-AF65-F5344CB8AC3E}">
        <p14:creationId xmlns:p14="http://schemas.microsoft.com/office/powerpoint/2010/main" val="1263507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a:t>
            </a:r>
            <a:r>
              <a:rPr lang="en-GB" dirty="0" err="1"/>
              <a:t>presn</a:t>
            </a:r>
            <a:r>
              <a:rPr lang="en-GB" dirty="0"/>
              <a:t> we will be  discussing the following sections starting from </a:t>
            </a:r>
            <a:endParaRPr lang="en-IN"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2</a:t>
            </a:fld>
            <a:endParaRPr lang="en-GB" dirty="0"/>
          </a:p>
        </p:txBody>
      </p:sp>
    </p:spTree>
    <p:extLst>
      <p:ext uri="{BB962C8B-B14F-4D97-AF65-F5344CB8AC3E}">
        <p14:creationId xmlns:p14="http://schemas.microsoft.com/office/powerpoint/2010/main" val="2843833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u="none" strike="noStrike" baseline="0" dirty="0">
                <a:solidFill>
                  <a:srgbClr val="000000"/>
                </a:solidFill>
                <a:latin typeface="Times New Roman" panose="02020603050405020304" pitchFamily="18" charset="0"/>
              </a:rPr>
              <a:t>Our thesis aims at  monitoring the evolution of massive 5G exposure over a long period may not only allow us  identifying secular trends, but also grasping the evolution of the 5G network itself.</a:t>
            </a:r>
            <a:endParaRPr lang="en-GB" sz="1000" dirty="0"/>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dirty="0"/>
              <a:t>As there are concerns about long-term 5G exposure, mainly because it is believed that Electromagnetic fields emitted by 5G next gen nodes are higher than the existing pre-5G exposure and so that we primarily  focused our study on 5g exposure data comparing its temporal evolution  to pre-5G ones.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dirty="0"/>
              <a:t>Initially we designed a measuring setup with required </a:t>
            </a:r>
            <a:r>
              <a:rPr lang="en-GB" sz="1000" dirty="0" err="1"/>
              <a:t>parmeters</a:t>
            </a:r>
            <a:r>
              <a:rPr lang="en-GB" sz="1000" dirty="0"/>
              <a:t>  </a:t>
            </a:r>
            <a:r>
              <a:rPr lang="en-GB" sz="1000" dirty="0" err="1"/>
              <a:t>inorder</a:t>
            </a:r>
            <a:r>
              <a:rPr lang="en-GB" sz="1000" dirty="0"/>
              <a:t> to assess massive long-term exposure over various bands operated by multiple carriers on the  base station and their corresponding instantaneous Electric field strength.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3</a:t>
            </a:fld>
            <a:endParaRPr lang="en-GB"/>
          </a:p>
        </p:txBody>
      </p:sp>
    </p:spTree>
    <p:extLst>
      <p:ext uri="{BB962C8B-B14F-4D97-AF65-F5344CB8AC3E}">
        <p14:creationId xmlns:p14="http://schemas.microsoft.com/office/powerpoint/2010/main" val="2913805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r>
              <a:rPr lang="en-GB" dirty="0"/>
              <a:t>The earliest stages of 5G can be tracked to 1980s when 1</a:t>
            </a:r>
            <a:r>
              <a:rPr lang="en-GB" baseline="30000" dirty="0"/>
              <a:t>st</a:t>
            </a:r>
            <a:r>
              <a:rPr lang="en-GB" dirty="0"/>
              <a:t> generation of wireless technology  was introduced which were </a:t>
            </a:r>
            <a:r>
              <a:rPr lang="en-GB" dirty="0" err="1"/>
              <a:t>analog</a:t>
            </a:r>
            <a:r>
              <a:rPr lang="en-GB" dirty="0"/>
              <a:t> mobile communication standards further replaced by 2G digital standards  and their evolution over decades continued in improving until 5G in 2020s where at the moment further  research and development work is going on for 6G  .</a:t>
            </a:r>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4</a:t>
            </a:fld>
            <a:endParaRPr lang="en-GB"/>
          </a:p>
        </p:txBody>
      </p:sp>
    </p:spTree>
    <p:extLst>
      <p:ext uri="{BB962C8B-B14F-4D97-AF65-F5344CB8AC3E}">
        <p14:creationId xmlns:p14="http://schemas.microsoft.com/office/powerpoint/2010/main" val="3177418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400" dirty="0"/>
              <a:t> Going in detail, types of mobile networks and their standards that were defined by ITU(International Telecommunication Union)</a:t>
            </a:r>
          </a:p>
          <a:p>
            <a:pPr marL="171450" indent="-171450">
              <a:buFont typeface="Arial" panose="020B0604020202020204" pitchFamily="34" charset="0"/>
              <a:buChar char="•"/>
            </a:pPr>
            <a:r>
              <a:rPr lang="en-GB" sz="1400" dirty="0"/>
              <a:t>Starting  from  pre-5G with first generation mobile networks which were </a:t>
            </a:r>
            <a:r>
              <a:rPr lang="en-GB" sz="1400" dirty="0" err="1"/>
              <a:t>analog</a:t>
            </a:r>
            <a:r>
              <a:rPr lang="en-GB" sz="1400" dirty="0"/>
              <a:t> telecommunication systems that  uses </a:t>
            </a:r>
            <a:r>
              <a:rPr lang="en-GB" sz="1400" dirty="0" err="1"/>
              <a:t>Nmts</a:t>
            </a:r>
            <a:r>
              <a:rPr lang="en-GB" sz="1400" dirty="0"/>
              <a:t> and Amps standards.</a:t>
            </a:r>
          </a:p>
          <a:p>
            <a:pPr marL="171450" indent="-171450">
              <a:buFont typeface="Arial" panose="020B0604020202020204" pitchFamily="34" charset="0"/>
              <a:buChar char="•"/>
            </a:pPr>
            <a:r>
              <a:rPr lang="en-GB" sz="1400" dirty="0"/>
              <a:t>which were later replaced by second generation networks with digital systems based on  the Global System for Mobile Communications (GSM), &amp; TDMA standards developed by the European Telecommunications Standards Institute (ETSI) .</a:t>
            </a:r>
          </a:p>
          <a:p>
            <a:pPr marL="171450" indent="-171450">
              <a:buFont typeface="Arial" panose="020B0604020202020204" pitchFamily="34" charset="0"/>
              <a:buChar char="•"/>
            </a:pPr>
            <a:r>
              <a:rPr lang="en-GB" sz="1400" dirty="0"/>
              <a:t>Third generation also refers to 3GPP which was an upgrade from 2G,2.5g which was based on standards namely Universal Mobile Telecommunication Standard also called as Wide band code division Multiple access that offer greater spectral efficiency and bandwidth which can also data transfer at high speeds. </a:t>
            </a:r>
          </a:p>
          <a:p>
            <a:pPr marL="171450" indent="-171450">
              <a:buFont typeface="Arial" panose="020B0604020202020204" pitchFamily="34" charset="0"/>
              <a:buChar char="•"/>
            </a:pPr>
            <a:r>
              <a:rPr lang="en-GB" sz="1400" dirty="0"/>
              <a:t>Time division synchronous division multiple access is an alternative to w-</a:t>
            </a:r>
            <a:r>
              <a:rPr lang="en-GB" sz="1400" dirty="0" err="1"/>
              <a:t>cdma</a:t>
            </a:r>
            <a:r>
              <a:rPr lang="en-GB" sz="1400" dirty="0"/>
              <a:t>.</a:t>
            </a:r>
          </a:p>
          <a:p>
            <a:pPr marL="171450" indent="-171450">
              <a:buFont typeface="Arial" panose="020B0604020202020204" pitchFamily="34" charset="0"/>
              <a:buChar char="•"/>
            </a:pPr>
            <a:r>
              <a:rPr lang="en-GB" sz="1400" b="0" i="0" dirty="0">
                <a:solidFill>
                  <a:srgbClr val="4D5156"/>
                </a:solidFill>
                <a:effectLst/>
                <a:latin typeface="arial" panose="020B0604020202020204" pitchFamily="34" charset="0"/>
              </a:rPr>
              <a:t>CDMA2000 is a family of 3G mobile technology standards for sending voice and transmitting data between mobile phones and cell site.</a:t>
            </a:r>
          </a:p>
          <a:p>
            <a:pPr marL="171450" indent="-171450">
              <a:buFont typeface="Arial" panose="020B0604020202020204" pitchFamily="34" charset="0"/>
              <a:buChar char="•"/>
            </a:pPr>
            <a:r>
              <a:rPr lang="en-GB" sz="1400" b="0" i="0" dirty="0">
                <a:solidFill>
                  <a:srgbClr val="4D5156"/>
                </a:solidFill>
                <a:effectLst/>
                <a:latin typeface="arial" panose="020B0604020202020204" pitchFamily="34" charset="0"/>
              </a:rPr>
              <a:t>Looking to fourth gen of mob network which is also referred to as LTE stands for Long term Evolution with FDDLTE and TDDLTE where both the standards  transmit and receive signals based on OFDM and MIMO technologies that offer higher bandwidth speeds and network capacity.</a:t>
            </a:r>
          </a:p>
          <a:p>
            <a:pPr marL="171450" indent="-171450">
              <a:buFont typeface="Arial" panose="020B0604020202020204" pitchFamily="34" charset="0"/>
              <a:buChar char="•"/>
            </a:pPr>
            <a:r>
              <a:rPr lang="en-GB" sz="1400" b="0" i="0" u="none" strike="noStrike" baseline="0" dirty="0">
                <a:solidFill>
                  <a:srgbClr val="000000"/>
                </a:solidFill>
                <a:latin typeface="Times New Roman" panose="02020603050405020304" pitchFamily="18" charset="0"/>
              </a:rPr>
              <a:t>While 4G only uses frequencies below 6 GHz.</a:t>
            </a:r>
            <a:endParaRPr lang="en-GB" sz="1400" dirty="0"/>
          </a:p>
          <a:p>
            <a:endParaRPr lang="en-IN"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5</a:t>
            </a:fld>
            <a:endParaRPr lang="en-GB" dirty="0"/>
          </a:p>
        </p:txBody>
      </p:sp>
    </p:spTree>
    <p:extLst>
      <p:ext uri="{BB962C8B-B14F-4D97-AF65-F5344CB8AC3E}">
        <p14:creationId xmlns:p14="http://schemas.microsoft.com/office/powerpoint/2010/main" val="3533267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On the other hand, focusing on </a:t>
            </a:r>
          </a:p>
          <a:p>
            <a:pPr marL="171450" indent="-171450">
              <a:buFont typeface="Arial" panose="020B0604020202020204" pitchFamily="34" charset="0"/>
              <a:buChar char="•"/>
            </a:pPr>
            <a:r>
              <a:rPr lang="en-GB" dirty="0"/>
              <a:t>The fifth Generation(5G) which  is the next generation of radio systems and network architecture that delivers extreme broadband, ultra-robust, low latency connectivity, and massive networking for the Internet of things features, which is evident from the presented figure.</a:t>
            </a:r>
          </a:p>
          <a:p>
            <a:pPr marL="171450" indent="-171450">
              <a:buFont typeface="Arial" panose="020B0604020202020204" pitchFamily="34" charset="0"/>
              <a:buChar char="•"/>
            </a:pPr>
            <a:r>
              <a:rPr lang="en-GB" sz="1200" b="0" i="0" u="none" strike="noStrike" baseline="0" dirty="0">
                <a:solidFill>
                  <a:srgbClr val="000000"/>
                </a:solidFill>
                <a:latin typeface="Times New Roman" panose="02020603050405020304" pitchFamily="18" charset="0"/>
              </a:rPr>
              <a:t> NR (New Radio) supports two bandwidths: Frequency Range 1 (FR1), commonly referred to as sub-6 GHz, which ranges from 450 MHz to 7125 GHz, and Frequency Range 2 (FR2), commonly referred to as millimetre wave, which ranges from 24 GHz to up to 50 GHz. Where the maximum bandwidth in FR1 is in the range of 100 MHz, while the maximum bandwidth in FR2 is 400 </a:t>
            </a:r>
            <a:r>
              <a:rPr lang="en-GB" sz="1200" b="0" i="0" u="none" strike="noStrike" baseline="0" dirty="0" err="1">
                <a:solidFill>
                  <a:srgbClr val="000000"/>
                </a:solidFill>
                <a:latin typeface="Times New Roman" panose="02020603050405020304" pitchFamily="18" charset="0"/>
              </a:rPr>
              <a:t>MHz.</a:t>
            </a:r>
            <a:r>
              <a:rPr lang="en-GB" sz="1200" b="0" i="0" u="none" strike="noStrike" baseline="0" dirty="0">
                <a:solidFill>
                  <a:srgbClr val="000000"/>
                </a:solidFill>
                <a:latin typeface="Times New Roman" panose="02020603050405020304" pitchFamily="18" charset="0"/>
              </a:rPr>
              <a:t> </a:t>
            </a:r>
            <a:endParaRPr lang="en-GB" dirty="0"/>
          </a:p>
          <a:p>
            <a:pPr marL="171450" indent="-171450">
              <a:buFont typeface="Arial" panose="020B0604020202020204" pitchFamily="34" charset="0"/>
              <a:buChar char="•"/>
            </a:pPr>
            <a:r>
              <a:rPr lang="en-GB" dirty="0"/>
              <a:t>The initial launch of 5G NR technology  was built on existing 4G LTE infrastructure in Non-standalone (NSA) Which implies 5G NR deployment  relies on the control plane of an existing 4G LTE network for control functions before standalone (SA) matures with a 5G core network.</a:t>
            </a:r>
          </a:p>
          <a:p>
            <a:pPr marL="171450" indent="-171450">
              <a:buFont typeface="Arial" panose="020B0604020202020204" pitchFamily="34" charset="0"/>
              <a:buChar char="•"/>
            </a:pPr>
            <a:endParaRPr lang="en-GB" dirty="0"/>
          </a:p>
          <a:p>
            <a:pPr algn="l">
              <a:lnSpc>
                <a:spcPct val="107000"/>
              </a:lnSpc>
              <a:spcAft>
                <a:spcPts val="800"/>
              </a:spcAft>
            </a:pPr>
            <a:r>
              <a:rPr lang="en-GB" sz="1800" kern="0" dirty="0">
                <a:effectLst/>
                <a:latin typeface="Times New Roman" panose="02020603050405020304" pitchFamily="18" charset="0"/>
                <a:ea typeface="Calibri" panose="020F0502020204030204" pitchFamily="34" charset="0"/>
              </a:rPr>
              <a:t>The influence of 5G technologies on EMF levels remains unclear, despite numerous dedicated studies 5G will be characterized by a set of radical new technologies:</a:t>
            </a:r>
          </a:p>
          <a:p>
            <a:pPr algn="l">
              <a:lnSpc>
                <a:spcPct val="107000"/>
              </a:lnSpc>
              <a:spcAft>
                <a:spcPts val="800"/>
              </a:spcAft>
            </a:pPr>
            <a:r>
              <a:rPr lang="en-GB" sz="1800" kern="0" dirty="0">
                <a:effectLst/>
                <a:latin typeface="Times New Roman" panose="02020603050405020304" pitchFamily="18" charset="0"/>
                <a:ea typeface="Calibri" panose="020F0502020204030204" pitchFamily="34" charset="0"/>
                <a:cs typeface="Times New Roman" panose="02020603050405020304" pitchFamily="18" charset="0"/>
              </a:rPr>
              <a:t>To discuss few of them:</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1)Beam forming which enables spatially selective communication resulting in reduction of  EMF exposure levels.</a:t>
            </a:r>
          </a:p>
          <a:p>
            <a:pPr algn="l">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2) Use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millimeter</a:t>
            </a:r>
            <a:r>
              <a:rPr lang="en-GB" sz="1800" dirty="0">
                <a:effectLst/>
                <a:latin typeface="Calibri" panose="020F0502020204030204" pitchFamily="34" charset="0"/>
                <a:ea typeface="Calibri" panose="020F0502020204030204" pitchFamily="34" charset="0"/>
                <a:cs typeface="Times New Roman" panose="02020603050405020304" pitchFamily="18" charset="0"/>
              </a:rPr>
              <a:t> wave bands for directional communications in 5G networks as they are characterized by higher path losses.</a:t>
            </a:r>
          </a:p>
          <a:p>
            <a:pPr algn="l">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3) MEC(which is used in decreasing in amount of data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trf</a:t>
            </a:r>
            <a:r>
              <a:rPr lang="en-GB" sz="1800" dirty="0">
                <a:effectLst/>
                <a:latin typeface="Calibri" panose="020F0502020204030204" pitchFamily="34" charset="0"/>
                <a:ea typeface="Calibri" panose="020F0502020204030204" pitchFamily="34" charset="0"/>
                <a:cs typeface="Times New Roman" panose="02020603050405020304" pitchFamily="18" charset="0"/>
              </a:rPr>
              <a:t> in the air thus resulting in the reduction of radiated power), MIMO uses different antennas which is highly dependent on the configurations we adopted,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Softawrization</a:t>
            </a:r>
            <a:r>
              <a:rPr lang="en-GB" sz="1800" dirty="0">
                <a:effectLst/>
                <a:latin typeface="Calibri" panose="020F0502020204030204" pitchFamily="34" charset="0"/>
                <a:ea typeface="Calibri" panose="020F0502020204030204" pitchFamily="34" charset="0"/>
                <a:cs typeface="Times New Roman" panose="02020603050405020304" pitchFamily="18" charset="0"/>
              </a:rPr>
              <a:t>(by sharing hardware structure within the operators.</a:t>
            </a:r>
          </a:p>
          <a:p>
            <a:pPr algn="l">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rtl="0"/>
            <a:fld id="{DEF75CB5-5666-5049-9AE0-38EFD385C21E}" type="slidenum">
              <a:rPr lang="en-GB" smtClean="0"/>
              <a:t>6</a:t>
            </a:fld>
            <a:endParaRPr lang="en-GB" dirty="0"/>
          </a:p>
        </p:txBody>
      </p:sp>
    </p:spTree>
    <p:extLst>
      <p:ext uri="{BB962C8B-B14F-4D97-AF65-F5344CB8AC3E}">
        <p14:creationId xmlns:p14="http://schemas.microsoft.com/office/powerpoint/2010/main" val="905567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Our long-term measurement activity includes a blend of both Hardware and Software tools </a:t>
            </a:r>
          </a:p>
          <a:p>
            <a:pPr marL="171450" indent="-171450">
              <a:buFont typeface="Arial" panose="020B0604020202020204" pitchFamily="34" charset="0"/>
              <a:buChar char="•"/>
            </a:pPr>
            <a:r>
              <a:rPr lang="en-GB" dirty="0"/>
              <a:t>where coming to hardware tools we exploited Anritsu Remote Spectrum monitor which is a full-featured platform that enables  continuous real-time monitoring of the radio spectrum in the frequency range 9KHZ-6GHZ .</a:t>
            </a:r>
          </a:p>
          <a:p>
            <a:pPr marL="171450" indent="-171450">
              <a:buFont typeface="Arial" panose="020B0604020202020204" pitchFamily="34" charset="0"/>
              <a:buChar char="•"/>
            </a:pPr>
            <a:r>
              <a:rPr lang="en-GB" dirty="0"/>
              <a:t>Here We prefer to use an Passive Omnidirectional antenna, capable of covering all the frequencies up to mid-5G as they are  typically characterized by low gain values .</a:t>
            </a:r>
          </a:p>
          <a:p>
            <a:pPr marL="171450" indent="-171450">
              <a:buFont typeface="Arial" panose="020B0604020202020204" pitchFamily="34" charset="0"/>
              <a:buChar char="•"/>
            </a:pPr>
            <a:endParaRPr lang="en-GB" dirty="0"/>
          </a:p>
          <a:p>
            <a:pPr algn="l"/>
            <a:r>
              <a:rPr lang="en-GB" dirty="0"/>
              <a:t>Looking in  to software we exploit search24- a proprietary </a:t>
            </a:r>
            <a:r>
              <a:rPr lang="en-GB" dirty="0" err="1"/>
              <a:t>appl</a:t>
            </a:r>
            <a:r>
              <a:rPr lang="en-GB" dirty="0"/>
              <a:t> of ARPA Lazio to remotely control non vector spectrum </a:t>
            </a:r>
            <a:r>
              <a:rPr lang="en-GB" dirty="0" err="1"/>
              <a:t>Analyzers</a:t>
            </a:r>
            <a:r>
              <a:rPr lang="en-GB" dirty="0"/>
              <a:t>, </a:t>
            </a:r>
            <a:r>
              <a:rPr lang="en-GB" sz="1800" b="0" i="0" u="none" strike="noStrike" baseline="0" dirty="0">
                <a:latin typeface="NimbusRomNo9L-Regu"/>
              </a:rPr>
              <a:t>In more detail, the Search24 software synthesizes the measurement algorithms as a sequence of Standard Commands for Programmable Instruments (SCPI), which are exchanged between a general  purpose computer running Search24 and the MS27102A  unit through a private LAN Ethernet connected in cascade. </a:t>
            </a:r>
            <a:endParaRPr lang="en-IN"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7</a:t>
            </a:fld>
            <a:endParaRPr lang="en-GB" dirty="0"/>
          </a:p>
        </p:txBody>
      </p:sp>
    </p:spTree>
    <p:extLst>
      <p:ext uri="{BB962C8B-B14F-4D97-AF65-F5344CB8AC3E}">
        <p14:creationId xmlns:p14="http://schemas.microsoft.com/office/powerpoint/2010/main" val="3748626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endParaRPr lang="en-GB" dirty="0"/>
          </a:p>
          <a:p>
            <a:pPr marL="171450" indent="-171450" algn="l">
              <a:buFont typeface="Arial" panose="020B0604020202020204" pitchFamily="34" charset="0"/>
              <a:buChar char="•"/>
            </a:pPr>
            <a:r>
              <a:rPr lang="en-GB" dirty="0"/>
              <a:t>Focusing on the monitored bands, we perform a preliminary scan with a portable spectrum </a:t>
            </a:r>
            <a:r>
              <a:rPr lang="en-GB" dirty="0" err="1"/>
              <a:t>analyzer</a:t>
            </a:r>
            <a:r>
              <a:rPr lang="en-GB" dirty="0"/>
              <a:t> to identify technologies and frequencies of various operators  that are sensed in measurement location. </a:t>
            </a:r>
            <a:r>
              <a:rPr lang="en-GB" dirty="0" err="1"/>
              <a:t>Tab.I</a:t>
            </a:r>
            <a:r>
              <a:rPr lang="en-GB" dirty="0"/>
              <a:t> reports the outcome of our analysis using a wide set of frequencies that supports pre-5G services.</a:t>
            </a:r>
            <a:r>
              <a:rPr lang="en-GB" sz="1800" b="0" i="0" u="none" strike="noStrike" baseline="0" dirty="0">
                <a:latin typeface="NimbusRomNo9L-Regu"/>
              </a:rPr>
              <a:t> We then set the parameters for each bandwidth, summarized </a:t>
            </a:r>
            <a:r>
              <a:rPr lang="en-IN" sz="1800" b="0" i="0" u="none" strike="noStrike" baseline="0" dirty="0">
                <a:latin typeface="NimbusRomNo9L-Regu"/>
              </a:rPr>
              <a:t>in Tab. II</a:t>
            </a:r>
            <a:r>
              <a:rPr lang="en-GB" sz="1800" b="0" i="0" u="none" strike="noStrike" baseline="0" dirty="0">
                <a:latin typeface="NimbusRomNo9L-Regu"/>
              </a:rPr>
              <a:t> </a:t>
            </a:r>
            <a:r>
              <a:rPr lang="en-GB" dirty="0"/>
              <a:t>as required by search 24 software.</a:t>
            </a:r>
          </a:p>
          <a:p>
            <a:pPr marL="171450" indent="-171450" algn="l">
              <a:buFont typeface="Arial" panose="020B0604020202020204" pitchFamily="34" charset="0"/>
              <a:buChar char="•"/>
            </a:pPr>
            <a:r>
              <a:rPr lang="en-GB" dirty="0"/>
              <a:t> </a:t>
            </a:r>
            <a:r>
              <a:rPr lang="en-IN" sz="1200" b="0" i="0" u="none" strike="noStrike" baseline="0" dirty="0">
                <a:latin typeface="NimbusRomNo9L-Regu"/>
              </a:rPr>
              <a:t>In more detail, Resolution </a:t>
            </a:r>
            <a:r>
              <a:rPr lang="en-IN" sz="1200" b="0" i="0" u="none" strike="noStrike" baseline="0" dirty="0" err="1">
                <a:latin typeface="NimbusRomNo9L-Regu"/>
              </a:rPr>
              <a:t>BandWidth</a:t>
            </a:r>
            <a:r>
              <a:rPr lang="en-IN" sz="1200" b="0" i="0" u="none" strike="noStrike" baseline="0" dirty="0">
                <a:latin typeface="NimbusRomNo9L-Regu"/>
              </a:rPr>
              <a:t> (RBW) </a:t>
            </a:r>
            <a:r>
              <a:rPr lang="en-GB" sz="1200" b="0" i="0" u="none" strike="noStrike" baseline="0" dirty="0">
                <a:latin typeface="NimbusRomNo9L-Regu"/>
              </a:rPr>
              <a:t>and Video </a:t>
            </a:r>
            <a:r>
              <a:rPr lang="en-GB" sz="1200" b="0" i="0" u="none" strike="noStrike" baseline="0" dirty="0" err="1">
                <a:latin typeface="NimbusRomNo9L-Regu"/>
              </a:rPr>
              <a:t>BandWidth</a:t>
            </a:r>
            <a:r>
              <a:rPr lang="en-GB" sz="1200" b="0" i="0" u="none" strike="noStrike" baseline="0" dirty="0">
                <a:latin typeface="NimbusRomNo9L-Regu"/>
              </a:rPr>
              <a:t> (VBW) of the monitoring unit are set in accordance to the standardized settings of </a:t>
            </a:r>
            <a:r>
              <a:rPr lang="en-GB" sz="1800" b="0" i="0" u="none" strike="noStrike" baseline="0" dirty="0">
                <a:latin typeface="NimbusRomNo9L-ReguItal"/>
              </a:rPr>
              <a:t> Guide for measuring and evaluating EMF.</a:t>
            </a:r>
          </a:p>
          <a:p>
            <a:pPr marL="171450" indent="-171450" algn="l">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8</a:t>
            </a:fld>
            <a:endParaRPr lang="en-GB"/>
          </a:p>
        </p:txBody>
      </p:sp>
    </p:spTree>
    <p:extLst>
      <p:ext uri="{BB962C8B-B14F-4D97-AF65-F5344CB8AC3E}">
        <p14:creationId xmlns:p14="http://schemas.microsoft.com/office/powerpoint/2010/main" val="3398752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performing all the measurements through our integrated approach, Coming to the  results we initially focused on total 5G exposure vs pre-5G one. From </a:t>
            </a:r>
            <a:r>
              <a:rPr lang="en-GB" dirty="0" err="1"/>
              <a:t>fig.First</a:t>
            </a:r>
            <a:r>
              <a:rPr lang="en-GB" dirty="0"/>
              <a:t> 5G exposure generally represents a small share with its peaks concentrated occasionally, Later it can  be seen that pre-5G exposure exhibits a strong day/night and weekend/weekdays comparatively to 5G ones.</a:t>
            </a:r>
          </a:p>
          <a:p>
            <a:pPr marL="171450" indent="-171450">
              <a:buFont typeface="Arial" panose="020B0604020202020204" pitchFamily="34" charset="0"/>
              <a:buChar char="•"/>
            </a:pPr>
            <a:r>
              <a:rPr lang="en-GB" dirty="0"/>
              <a:t>This behaviour is expected, as the exposure is influenced by the </a:t>
            </a:r>
            <a:r>
              <a:rPr lang="en-GB" dirty="0" err="1"/>
              <a:t>no.of</a:t>
            </a:r>
            <a:r>
              <a:rPr lang="en-GB" dirty="0"/>
              <a:t>  </a:t>
            </a:r>
            <a:r>
              <a:rPr lang="en-GB" dirty="0" err="1"/>
              <a:t>conecns</a:t>
            </a:r>
            <a:r>
              <a:rPr lang="en-GB" dirty="0"/>
              <a:t> active in the covered area.</a:t>
            </a:r>
          </a:p>
          <a:p>
            <a:pPr marL="171450" indent="-171450" algn="l">
              <a:buFont typeface="Arial" panose="020B0604020202020204" pitchFamily="34" charset="0"/>
              <a:buChar char="•"/>
            </a:pPr>
            <a:r>
              <a:rPr lang="en-GB" dirty="0"/>
              <a:t>Maximum exposure vs time for each frequencies of various operators with their frequencies  from </a:t>
            </a:r>
            <a:r>
              <a:rPr lang="en-GB" dirty="0" err="1"/>
              <a:t>fig.</a:t>
            </a:r>
            <a:r>
              <a:rPr lang="en-GB" sz="1800" b="0" i="0" u="none" strike="noStrike" baseline="0" dirty="0" err="1">
                <a:latin typeface="NimbusRomNo9L-Regu"/>
              </a:rPr>
              <a:t>suggesting</a:t>
            </a:r>
            <a:r>
              <a:rPr lang="en-GB" sz="1800" b="0" i="0" u="none" strike="noStrike" baseline="0" dirty="0">
                <a:latin typeface="NimbusRomNo9L-Regu"/>
              </a:rPr>
              <a:t> that the  exposure over 5G technology is increasing. While pre-5G ones  exhibits a smoother trend. </a:t>
            </a:r>
            <a:endParaRPr lang="en-IN"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9</a:t>
            </a:fld>
            <a:endParaRPr lang="en-GB" dirty="0"/>
          </a:p>
        </p:txBody>
      </p:sp>
    </p:spTree>
    <p:extLst>
      <p:ext uri="{BB962C8B-B14F-4D97-AF65-F5344CB8AC3E}">
        <p14:creationId xmlns:p14="http://schemas.microsoft.com/office/powerpoint/2010/main" val="167440357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ised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rtlCol="0">
            <a:noAutofit/>
          </a:bodyPr>
          <a:lstStyle>
            <a:lvl1pPr algn="ctr">
              <a:defRPr lang="en-GB" sz="6000" kern="1200" spc="2200" baseline="0">
                <a:solidFill>
                  <a:schemeClr val="accent5"/>
                </a:solidFill>
              </a:defRPr>
            </a:lvl1pPr>
          </a:lstStyle>
          <a:p>
            <a:pPr rtl="0"/>
            <a:r>
              <a:rPr lang="en-GB"/>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rtlCol="0">
            <a:noAutofit/>
          </a:bodyPr>
          <a:lstStyle>
            <a:lvl1pPr marL="0" indent="0" algn="ctr">
              <a:buNone/>
              <a:defRPr lang="en-GB"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GB"/>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rtlCol="0" anchor="ctr" anchorCtr="0">
            <a:noAutofit/>
          </a:bodyPr>
          <a:lstStyle>
            <a:lvl1pPr marL="0" indent="0" algn="ctr">
              <a:lnSpc>
                <a:spcPct val="60000"/>
              </a:lnSpc>
              <a:buNone/>
              <a:defRPr lang="en-GB" sz="2000" b="0" i="0" spc="300">
                <a:solidFill>
                  <a:schemeClr val="bg1"/>
                </a:solidFill>
                <a:latin typeface="+mn-lt"/>
                <a:cs typeface="Arial" panose="020B0604020202020204" pitchFamily="34" charset="0"/>
              </a:defRPr>
            </a:lvl1pPr>
          </a:lstStyle>
          <a:p>
            <a:pPr lvl="0" rtl="0"/>
            <a:r>
              <a:rPr lang="en-GB"/>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rtlCol="0" anchor="b">
            <a:noAutofit/>
          </a:bodyPr>
          <a:lstStyle>
            <a:defPPr>
              <a:defRPr lang="en-GB"/>
            </a:defPPr>
          </a:lstStyle>
          <a:p>
            <a:pPr rtl="0"/>
            <a:r>
              <a:rPr lang="en-GB"/>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rtlCol="0">
            <a:noAutofit/>
          </a:bodyPr>
          <a:lstStyle>
            <a:lvl1pPr>
              <a:lnSpc>
                <a:spcPct val="140000"/>
              </a:lnSpc>
              <a:defRPr lang="en-GB" sz="2000"/>
            </a:lvl1pPr>
          </a:lstStyle>
          <a:p>
            <a:pPr lvl="0" rt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lang="en-GB"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endParaRPr lang="en-GB" dirty="0">
              <a:solidFill>
                <a:schemeClr val="bg1"/>
              </a:solidFill>
            </a:endParaRPr>
          </a:p>
          <a:p>
            <a:pPr rtl="0"/>
            <a:endParaRPr lang="en-GB" dirty="0">
              <a:solidFill>
                <a:schemeClr val="bg1"/>
              </a:solidFill>
            </a:endParaRPr>
          </a:p>
          <a:p>
            <a:pPr rtl="0"/>
            <a:endParaRPr lang="en-GB"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rtlCol="0">
            <a:noAutofit/>
          </a:bodyPr>
          <a:lstStyle>
            <a:lvl1pPr algn="ctr">
              <a:defRPr lang="en-GB" spc="0"/>
            </a:lvl1pPr>
          </a:lstStyle>
          <a:p>
            <a:pPr rtl="0"/>
            <a:r>
              <a:rPr lang="en-US"/>
              <a:t>Click to edit Master title style</a:t>
            </a:r>
            <a:endParaRPr lang="en-GB"/>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rtlCol="0" anchor="t">
            <a:noAutofit/>
          </a:bodyPr>
          <a:lstStyle>
            <a:lvl1pPr marL="0" indent="0" algn="ctr">
              <a:lnSpc>
                <a:spcPct val="140000"/>
              </a:lnSpc>
              <a:buFontTx/>
              <a:buNone/>
              <a:defRPr lang="en-GB" sz="1600">
                <a:solidFill>
                  <a:schemeClr val="bg1"/>
                </a:solidFill>
                <a:latin typeface="+mn-lt"/>
                <a:cs typeface="Arial" panose="020B0604020202020204" pitchFamily="34" charset="0"/>
              </a:defRPr>
            </a:lvl1pPr>
          </a:lstStyle>
          <a:p>
            <a:pPr rtl="0"/>
            <a:r>
              <a:rPr lang="en-GB">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rtlCol="0" anchor="ctr">
            <a:noAutofit/>
          </a:bodyPr>
          <a:lstStyle>
            <a:lvl1pPr algn="ctr">
              <a:defRPr lang="en-GB" sz="2000"/>
            </a:lvl1pPr>
          </a:lstStyle>
          <a:p>
            <a:pPr lvl="0" rt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rtlCol="0" anchor="ctr">
            <a:noAutofit/>
          </a:bodyPr>
          <a:lstStyle>
            <a:lvl1pPr algn="ctr">
              <a:defRPr lang="en-GB" sz="2000"/>
            </a:lvl1pPr>
          </a:lstStyle>
          <a:p>
            <a:pPr lvl="0" rt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rtlCol="0" anchor="ctr">
            <a:noAutofit/>
          </a:bodyPr>
          <a:lstStyle>
            <a:lvl1pPr algn="ctr">
              <a:defRPr lang="en-GB" sz="2000"/>
            </a:lvl1pPr>
          </a:lstStyle>
          <a:p>
            <a:pPr lvl="0" rt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rtlCol="0">
            <a:noAutofit/>
          </a:bodyPr>
          <a:lstStyle>
            <a:lvl1pPr algn="ctr">
              <a:defRPr lang="en-GB" spc="0"/>
            </a:lvl1pPr>
          </a:lstStyle>
          <a:p>
            <a:pPr rtl="0"/>
            <a:r>
              <a:rPr lang="en-US"/>
              <a:t>Click to edit Master title style</a:t>
            </a:r>
            <a:endParaRPr lang="en-GB"/>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rtlCol="0" anchor="ctr">
            <a:noAutofit/>
          </a:bodyPr>
          <a:lstStyle>
            <a:lvl1pPr>
              <a:defRPr lang="en-GB" sz="2000" spc="300"/>
            </a:lvl1pPr>
          </a:lstStyle>
          <a:p>
            <a:pPr lvl="0" rtl="0"/>
            <a:r>
              <a:rPr lang="en-GB"/>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rtlCol="0" anchor="ctr">
            <a:noAutofit/>
          </a:bodyPr>
          <a:lstStyle>
            <a:lvl1pPr>
              <a:defRPr lang="en-GB" sz="2000" spc="300"/>
            </a:lvl1pPr>
          </a:lstStyle>
          <a:p>
            <a:pPr lvl="0" rtl="0"/>
            <a:r>
              <a:rPr lang="en-GB"/>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rtlCol="0" anchor="ctr">
            <a:noAutofit/>
          </a:bodyPr>
          <a:lstStyle>
            <a:lvl1pPr algn="ctr" rtl="0" fontAlgn="base">
              <a:defRPr lang="en-GB"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GB" b="0" i="0">
                <a:solidFill>
                  <a:srgbClr val="201F1E"/>
                </a:solidFill>
                <a:effectLst/>
                <a:latin typeface="Calibri" panose="020F0502020204030204" pitchFamily="34" charset="0"/>
              </a:rPr>
              <a:t>Click to insert image or graphic here</a:t>
            </a:r>
            <a:endParaRPr lang="en-GB"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rtlCol="0">
            <a:noAutofit/>
          </a:bodyPr>
          <a:lstStyle>
            <a:lvl1pPr algn="ctr">
              <a:defRPr lang="en-GB" spc="0"/>
            </a:lvl1pPr>
          </a:lstStyle>
          <a:p>
            <a:pPr rtl="0"/>
            <a:r>
              <a:rPr lang="en-US"/>
              <a:t>Click to edit Master title style</a:t>
            </a:r>
            <a:endParaRPr lang="en-GB"/>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rtlCol="0" anchor="ctr">
            <a:noAutofit/>
          </a:bodyPr>
          <a:lstStyle>
            <a:lvl1pPr marL="0" indent="0" algn="ctr">
              <a:lnSpc>
                <a:spcPct val="100000"/>
              </a:lnSpc>
              <a:buFontTx/>
              <a:buNone/>
              <a:defRPr lang="en-GB" sz="1600">
                <a:solidFill>
                  <a:schemeClr val="bg1"/>
                </a:solidFill>
                <a:latin typeface="Arial Nova" panose="020B0504020202020204" pitchFamily="34" charset="0"/>
              </a:defRPr>
            </a:lvl1pPr>
          </a:lstStyle>
          <a:p>
            <a:pPr rtl="0"/>
            <a:r>
              <a:rPr lang="en-GB">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defPPr>
              <a:defRPr lang="en-GB"/>
            </a:defPPr>
          </a:lstStyle>
          <a:p>
            <a:pPr rtl="0"/>
            <a:endParaRPr lang="en-GB"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rtlCol="0" anchor="ctr">
            <a:noAutofit/>
          </a:bodyPr>
          <a:lstStyle>
            <a:lvl1pPr algn="ctr">
              <a:defRPr lang="en-GB" sz="1800">
                <a:solidFill>
                  <a:schemeClr val="tx1"/>
                </a:solidFill>
              </a:defRPr>
            </a:lvl1pPr>
          </a:lstStyle>
          <a:p>
            <a:pPr rtl="0"/>
            <a:r>
              <a:rPr lang="en-US"/>
              <a:t>Click icon to add picture</a:t>
            </a:r>
            <a:endParaRPr lang="en-GB"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rtlCol="0" anchor="b">
            <a:noAutofit/>
          </a:bodyPr>
          <a:lstStyle>
            <a:defPPr>
              <a:defRPr lang="en-GB"/>
            </a:defPPr>
          </a:lstStyle>
          <a:p>
            <a:pPr rtl="0"/>
            <a:r>
              <a:rPr lang="en-GB"/>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rtlCol="0">
            <a:noAutofit/>
          </a:bodyPr>
          <a:lstStyle>
            <a:lvl1pPr>
              <a:lnSpc>
                <a:spcPct val="100000"/>
              </a:lnSpc>
              <a:defRPr lang="en-GB" sz="1600">
                <a:solidFill>
                  <a:schemeClr val="bg1"/>
                </a:solidFill>
                <a:latin typeface="+mn-lt"/>
              </a:defRPr>
            </a:lvl1pPr>
          </a:lstStyle>
          <a:p>
            <a:pPr lvl="0" rt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en-GB"/>
            </a:defPPr>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lang="en-GB" sz="1200">
                <a:solidFill>
                  <a:schemeClr val="bg1"/>
                </a:solidFill>
                <a:latin typeface="+mj-lt"/>
                <a:cs typeface="Biome" panose="020B0503030204020804" pitchFamily="34" charset="0"/>
              </a:defRPr>
            </a:lvl1pPr>
          </a:lstStyle>
          <a:p>
            <a:pPr rtl="0"/>
            <a:endParaRPr lang="en-GB"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en-GB" sz="1200">
                <a:solidFill>
                  <a:schemeClr val="bg1"/>
                </a:solidFill>
                <a:latin typeface="+mj-lt"/>
                <a:cs typeface="Biome" panose="020B0503030204020804" pitchFamily="34" charset="0"/>
              </a:defRPr>
            </a:lvl1pPr>
          </a:lstStyle>
          <a:p>
            <a:pPr rtl="0"/>
            <a:r>
              <a:rPr lang="en-GB"/>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lang="en-GB" sz="1200">
                <a:solidFill>
                  <a:schemeClr val="bg1"/>
                </a:solidFill>
                <a:latin typeface="+mj-lt"/>
                <a:cs typeface="Biome" panose="020B0503030204020804" pitchFamily="34" charset="0"/>
              </a:defRPr>
            </a:lvl1pPr>
          </a:lstStyle>
          <a:p>
            <a:pPr rtl="0"/>
            <a:fld id="{FE024F78-56A6-7740-B68D-8D4D026EDF3F}" type="slidenum">
              <a:rPr lang="en-GB" smtClean="0"/>
              <a:pPr/>
              <a:t>‹#›</a:t>
            </a:fld>
            <a:endParaRPr lang="en-GB"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lang="en-GB"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p:bodyStyle>
    <p:otherStyle>
      <a:defPPr>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674914" y="1939179"/>
            <a:ext cx="11385906" cy="1222604"/>
          </a:xfrm>
        </p:spPr>
        <p:txBody>
          <a:bodyPr rtlCol="0"/>
          <a:lstStyle>
            <a:defPPr>
              <a:defRPr lang="en-GB"/>
            </a:defPPr>
          </a:lstStyle>
          <a:p>
            <a:pPr rtl="0"/>
            <a:r>
              <a:rPr lang="en-GB" sz="2800" b="1" spc="0" dirty="0">
                <a:solidFill>
                  <a:schemeClr val="bg1"/>
                </a:solidFill>
                <a:cs typeface="Times New Roman" panose="02020603050405020304" pitchFamily="18" charset="0"/>
              </a:rPr>
              <a:t>POWER AND ELECTROMAGNETIC FIELD COMPUTATIONAL ANALYSIS OVER LONGTERM PRE-5G VS 5G EXPOSURE TRENDS </a:t>
            </a:r>
            <a:br>
              <a:rPr lang="en-GB" sz="2800" b="1" spc="0" dirty="0">
                <a:solidFill>
                  <a:schemeClr val="bg1"/>
                </a:solidFill>
                <a:cs typeface="Times New Roman" panose="02020603050405020304" pitchFamily="18" charset="0"/>
              </a:rPr>
            </a:br>
            <a:endParaRPr lang="en-GB" sz="2800" b="1" spc="0" dirty="0">
              <a:solidFill>
                <a:schemeClr val="bg1"/>
              </a:solidFill>
              <a:cs typeface="Times New Roman" panose="02020603050405020304" pitchFamily="18" charset="0"/>
            </a:endParaRP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1063690" y="3161783"/>
            <a:ext cx="10347650" cy="781119"/>
          </a:xfrm>
        </p:spPr>
        <p:txBody>
          <a:bodyPr rtlCol="0"/>
          <a:lstStyle>
            <a:defPPr>
              <a:defRPr lang="en-GB"/>
            </a:defPPr>
          </a:lstStyle>
          <a:p>
            <a:r>
              <a:rPr lang="en-GB" dirty="0"/>
              <a:t> </a:t>
            </a:r>
            <a:r>
              <a:rPr lang="en-GB" sz="2000" spc="-150" dirty="0">
                <a:latin typeface="Biome" panose="020B0503030204020804" pitchFamily="34" charset="0"/>
                <a:cs typeface="Biome" panose="020B0503030204020804" pitchFamily="34" charset="0"/>
              </a:rPr>
              <a:t>Bachelor’s Degree in Engineering Sciences</a:t>
            </a:r>
          </a:p>
          <a:p>
            <a:pPr rtl="0"/>
            <a:endParaRPr lang="en-GB" dirty="0"/>
          </a:p>
        </p:txBody>
      </p:sp>
      <p:sp>
        <p:nvSpPr>
          <p:cNvPr id="6" name="Text Placeholder 5">
            <a:extLst>
              <a:ext uri="{FF2B5EF4-FFF2-40B4-BE49-F238E27FC236}">
                <a16:creationId xmlns:a16="http://schemas.microsoft.com/office/drawing/2014/main" id="{A201E267-19BA-6BC8-8273-69AB617E844E}"/>
              </a:ext>
            </a:extLst>
          </p:cNvPr>
          <p:cNvSpPr txBox="1">
            <a:spLocks noGrp="1"/>
          </p:cNvSpPr>
          <p:nvPr>
            <p:ph type="body" sz="quarter" idx="10"/>
          </p:nvPr>
        </p:nvSpPr>
        <p:spPr>
          <a:xfrm>
            <a:off x="1250302" y="4559863"/>
            <a:ext cx="10095722" cy="1448025"/>
          </a:xfrm>
          <a:prstGeom prst="rect">
            <a:avLst/>
          </a:prstGeom>
          <a:noFill/>
        </p:spPr>
        <p:txBody>
          <a:bodyPr wrap="square" rtlCol="0">
            <a:spAutoFit/>
          </a:bodyPr>
          <a:lstStyle/>
          <a:p>
            <a:pPr rtl="0"/>
            <a:r>
              <a:rPr lang="en-GB" b="1" spc="-150">
                <a:latin typeface="+mj-lt"/>
                <a:cs typeface="Biome Light" panose="020B0303030204020804" pitchFamily="34" charset="0"/>
              </a:rPr>
              <a:t>Presented</a:t>
            </a:r>
            <a:r>
              <a:rPr lang="en-GB" b="1" spc="-150">
                <a:latin typeface="+mj-lt"/>
              </a:rPr>
              <a:t> </a:t>
            </a:r>
            <a:r>
              <a:rPr lang="en-GB" b="1" spc="-150">
                <a:latin typeface="+mj-lt"/>
                <a:cs typeface="Biome Light" panose="020B0303030204020804" pitchFamily="34" charset="0"/>
              </a:rPr>
              <a:t> </a:t>
            </a:r>
            <a:r>
              <a:rPr lang="en-GB" b="1" spc="-150" dirty="0">
                <a:latin typeface="+mj-lt"/>
                <a:cs typeface="Biome Light" panose="020B0303030204020804" pitchFamily="34" charset="0"/>
              </a:rPr>
              <a:t>b</a:t>
            </a:r>
            <a:r>
              <a:rPr lang="en-GB" b="1">
                <a:latin typeface="+mj-lt"/>
                <a:cs typeface="Biome Light" panose="020B0303030204020804" pitchFamily="34" charset="0"/>
              </a:rPr>
              <a:t>y</a:t>
            </a:r>
            <a:r>
              <a:rPr lang="en-GB" b="1">
                <a:latin typeface="+mj-lt"/>
              </a:rPr>
              <a:t> </a:t>
            </a:r>
            <a:r>
              <a:rPr lang="en-GB" b="1" dirty="0">
                <a:latin typeface="+mj-lt"/>
              </a:rPr>
              <a:t>: </a:t>
            </a:r>
            <a:r>
              <a:rPr lang="en-GB" b="1" spc="-150" dirty="0">
                <a:latin typeface="+mj-lt"/>
                <a:cs typeface="Biome Light" panose="020B0303030204020804" pitchFamily="34" charset="0"/>
              </a:rPr>
              <a:t>Vishnu</a:t>
            </a:r>
            <a:r>
              <a:rPr lang="en-GB" b="1" spc="-150" dirty="0">
                <a:latin typeface="+mj-lt"/>
              </a:rPr>
              <a:t>  </a:t>
            </a:r>
            <a:r>
              <a:rPr lang="en-GB" b="1" spc="-150" dirty="0">
                <a:latin typeface="+mj-lt"/>
                <a:cs typeface="Biome Light" panose="020B0303030204020804" pitchFamily="34" charset="0"/>
              </a:rPr>
              <a:t>Sai</a:t>
            </a:r>
            <a:r>
              <a:rPr lang="en-GB" b="1" spc="-150" dirty="0">
                <a:latin typeface="+mj-lt"/>
              </a:rPr>
              <a:t>  </a:t>
            </a:r>
            <a:r>
              <a:rPr lang="en-GB" b="1" spc="-150" dirty="0">
                <a:latin typeface="+mj-lt"/>
                <a:cs typeface="Biome Light" panose="020B0303030204020804" pitchFamily="34" charset="0"/>
              </a:rPr>
              <a:t>Muppalla</a:t>
            </a:r>
          </a:p>
          <a:p>
            <a:pPr rtl="0"/>
            <a:endParaRPr lang="en-GB" b="1" spc="-150" dirty="0">
              <a:latin typeface="+mj-lt"/>
            </a:endParaRPr>
          </a:p>
          <a:p>
            <a:pPr rtl="0"/>
            <a:r>
              <a:rPr lang="en-GB" b="1" spc="-150" dirty="0">
                <a:latin typeface="+mj-lt"/>
                <a:cs typeface="Biome Light" panose="020B0303030204020804" pitchFamily="34" charset="0"/>
              </a:rPr>
              <a:t>Supervised by :   </a:t>
            </a:r>
            <a:r>
              <a:rPr lang="en-GB" b="1" spc="-150" dirty="0" err="1">
                <a:latin typeface="+mj-lt"/>
                <a:cs typeface="Biome Light" panose="020B0303030204020804" pitchFamily="34" charset="0"/>
              </a:rPr>
              <a:t>Dr.</a:t>
            </a:r>
            <a:r>
              <a:rPr lang="en-GB" b="1" spc="-150" dirty="0">
                <a:latin typeface="+mj-lt"/>
                <a:cs typeface="Biome Light" panose="020B0303030204020804" pitchFamily="34" charset="0"/>
              </a:rPr>
              <a:t> Luca   </a:t>
            </a:r>
            <a:r>
              <a:rPr lang="en-GB" b="1" spc="-150" dirty="0" err="1">
                <a:latin typeface="+mj-lt"/>
                <a:cs typeface="Biome Light" panose="020B0303030204020804" pitchFamily="34" charset="0"/>
              </a:rPr>
              <a:t>Chiaraviglio</a:t>
            </a:r>
            <a:endParaRPr lang="en-GB" b="1" spc="-150" dirty="0">
              <a:latin typeface="+mj-lt"/>
              <a:cs typeface="Biome Light" panose="020B0303030204020804" pitchFamily="34" charset="0"/>
            </a:endParaRPr>
          </a:p>
          <a:p>
            <a:pPr rtl="0"/>
            <a:endParaRPr lang="en-GB" dirty="0"/>
          </a:p>
          <a:p>
            <a:endParaRPr lang="en-IN" dirty="0"/>
          </a:p>
        </p:txBody>
      </p:sp>
      <p:pic>
        <p:nvPicPr>
          <p:cNvPr id="5" name="Picture 4" descr="Text, logo&#10;&#10;Description automatically generated">
            <a:extLst>
              <a:ext uri="{FF2B5EF4-FFF2-40B4-BE49-F238E27FC236}">
                <a16:creationId xmlns:a16="http://schemas.microsoft.com/office/drawing/2014/main" id="{0025F2B0-0622-A5A9-33E2-A5FAC9180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09" y="148248"/>
            <a:ext cx="5374892" cy="1222603"/>
          </a:xfrm>
          <a:prstGeom prst="rect">
            <a:avLst/>
          </a:prstGeom>
        </p:spPr>
      </p:pic>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100000">
              <a:schemeClr val="tx2">
                <a:lumMod val="0"/>
              </a:schemeClr>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CB7791-67F4-BFA3-4874-836A2E94C9F9}"/>
              </a:ext>
            </a:extLst>
          </p:cNvPr>
          <p:cNvSpPr>
            <a:spLocks noGrp="1"/>
          </p:cNvSpPr>
          <p:nvPr>
            <p:ph type="title"/>
          </p:nvPr>
        </p:nvSpPr>
        <p:spPr>
          <a:xfrm>
            <a:off x="410158" y="392941"/>
            <a:ext cx="3615835" cy="729490"/>
          </a:xfrm>
        </p:spPr>
        <p:txBody>
          <a:bodyPr/>
          <a:lstStyle/>
          <a:p>
            <a:r>
              <a:rPr lang="it-IT" sz="3200" dirty="0"/>
              <a:t>Operator wise</a:t>
            </a:r>
            <a:endParaRPr lang="en-IN" sz="3200" dirty="0"/>
          </a:p>
        </p:txBody>
      </p:sp>
      <p:sp>
        <p:nvSpPr>
          <p:cNvPr id="31" name="Footer Placeholder 3">
            <a:extLst>
              <a:ext uri="{FF2B5EF4-FFF2-40B4-BE49-F238E27FC236}">
                <a16:creationId xmlns:a16="http://schemas.microsoft.com/office/drawing/2014/main" id="{2A63DE37-A407-82AE-6EEA-AA9A88649A43}"/>
              </a:ext>
            </a:extLst>
          </p:cNvPr>
          <p:cNvSpPr>
            <a:spLocks noGrp="1"/>
          </p:cNvSpPr>
          <p:nvPr>
            <p:ph type="ftr" sz="quarter" idx="11"/>
          </p:nvPr>
        </p:nvSpPr>
        <p:spPr/>
        <p:txBody>
          <a:bodyPr/>
          <a:lstStyle/>
          <a:p>
            <a:pPr rtl="0"/>
            <a:r>
              <a:rPr lang="en-GB" dirty="0"/>
              <a:t>University of Rome TorVergata</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10</a:t>
            </a:fld>
            <a:endParaRPr lang="en-GB" dirty="0"/>
          </a:p>
        </p:txBody>
      </p:sp>
      <p:pic>
        <p:nvPicPr>
          <p:cNvPr id="27" name="Picture 26">
            <a:extLst>
              <a:ext uri="{FF2B5EF4-FFF2-40B4-BE49-F238E27FC236}">
                <a16:creationId xmlns:a16="http://schemas.microsoft.com/office/drawing/2014/main" id="{6DFB56BD-194C-7E2E-50A7-EF2C3F8585FA}"/>
              </a:ext>
            </a:extLst>
          </p:cNvPr>
          <p:cNvPicPr>
            <a:picLocks noChangeAspect="1"/>
          </p:cNvPicPr>
          <p:nvPr/>
        </p:nvPicPr>
        <p:blipFill>
          <a:blip r:embed="rId3"/>
          <a:stretch>
            <a:fillRect/>
          </a:stretch>
        </p:blipFill>
        <p:spPr>
          <a:xfrm>
            <a:off x="4142062" y="3166849"/>
            <a:ext cx="3907875" cy="524301"/>
          </a:xfrm>
          <a:prstGeom prst="rect">
            <a:avLst/>
          </a:prstGeom>
        </p:spPr>
      </p:pic>
      <p:pic>
        <p:nvPicPr>
          <p:cNvPr id="8" name="Picture 7" descr="Graphical user interface, chart, histogram&#10;&#10;Description automatically generated">
            <a:extLst>
              <a:ext uri="{FF2B5EF4-FFF2-40B4-BE49-F238E27FC236}">
                <a16:creationId xmlns:a16="http://schemas.microsoft.com/office/drawing/2014/main" id="{CAE62ED4-8E60-13A6-8D65-1570957C7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158" y="1569875"/>
            <a:ext cx="3399843" cy="2549882"/>
          </a:xfrm>
          <a:prstGeom prst="rect">
            <a:avLst/>
          </a:prstGeom>
        </p:spPr>
      </p:pic>
      <p:pic>
        <p:nvPicPr>
          <p:cNvPr id="10" name="Picture 9" descr="Chart&#10;&#10;Description automatically generated">
            <a:extLst>
              <a:ext uri="{FF2B5EF4-FFF2-40B4-BE49-F238E27FC236}">
                <a16:creationId xmlns:a16="http://schemas.microsoft.com/office/drawing/2014/main" id="{67B01024-6A90-6407-16B7-146362F7EA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9937" y="1569875"/>
            <a:ext cx="3461543" cy="2596535"/>
          </a:xfrm>
          <a:prstGeom prst="rect">
            <a:avLst/>
          </a:prstGeom>
        </p:spPr>
      </p:pic>
      <p:pic>
        <p:nvPicPr>
          <p:cNvPr id="11" name="Picture 10" descr="Graphical user interface, chart&#10;&#10;Description automatically generated">
            <a:extLst>
              <a:ext uri="{FF2B5EF4-FFF2-40B4-BE49-F238E27FC236}">
                <a16:creationId xmlns:a16="http://schemas.microsoft.com/office/drawing/2014/main" id="{1F2CEF43-0F9D-F966-E88E-8397A6CBC1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1208" y="4325944"/>
            <a:ext cx="3164881" cy="2295524"/>
          </a:xfrm>
          <a:prstGeom prst="rect">
            <a:avLst/>
          </a:prstGeom>
        </p:spPr>
      </p:pic>
      <p:pic>
        <p:nvPicPr>
          <p:cNvPr id="12" name="Picture 11" descr="Chart&#10;&#10;Description automatically generated">
            <a:extLst>
              <a:ext uri="{FF2B5EF4-FFF2-40B4-BE49-F238E27FC236}">
                <a16:creationId xmlns:a16="http://schemas.microsoft.com/office/drawing/2014/main" id="{584F23AD-9BF0-EF8A-9C14-F6FFF4BEF0C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29748" y="4325944"/>
            <a:ext cx="3060699" cy="2295524"/>
          </a:xfrm>
          <a:prstGeom prst="rect">
            <a:avLst/>
          </a:prstGeom>
        </p:spPr>
      </p:pic>
      <p:pic>
        <p:nvPicPr>
          <p:cNvPr id="13" name="Picture 12" descr="Chart, histogram&#10;&#10;Description automatically generated">
            <a:extLst>
              <a:ext uri="{FF2B5EF4-FFF2-40B4-BE49-F238E27FC236}">
                <a16:creationId xmlns:a16="http://schemas.microsoft.com/office/drawing/2014/main" id="{84F5FBA8-6B39-E358-99E3-B61F2B2651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1205" y="1579259"/>
            <a:ext cx="3157220" cy="2468238"/>
          </a:xfrm>
          <a:prstGeom prst="rect">
            <a:avLst/>
          </a:prstGeom>
        </p:spPr>
      </p:pic>
    </p:spTree>
    <p:extLst>
      <p:ext uri="{BB962C8B-B14F-4D97-AF65-F5344CB8AC3E}">
        <p14:creationId xmlns:p14="http://schemas.microsoft.com/office/powerpoint/2010/main" val="123114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rtlCol="0"/>
          <a:lstStyle>
            <a:defPPr>
              <a:defRPr lang="en-GB"/>
            </a:defPPr>
          </a:lstStyle>
          <a:p>
            <a:pPr rtl="0"/>
            <a:r>
              <a:rPr lang="en-GB" dirty="0"/>
              <a:t>Conclusion </a:t>
            </a:r>
          </a:p>
        </p:txBody>
      </p:sp>
      <p:sp>
        <p:nvSpPr>
          <p:cNvPr id="7" name="Footer Placeholder 6">
            <a:extLst>
              <a:ext uri="{FF2B5EF4-FFF2-40B4-BE49-F238E27FC236}">
                <a16:creationId xmlns:a16="http://schemas.microsoft.com/office/drawing/2014/main" id="{3F815E7E-2D0E-28B3-AD37-FA56078C38D0}"/>
              </a:ext>
            </a:extLst>
          </p:cNvPr>
          <p:cNvSpPr>
            <a:spLocks noGrp="1"/>
          </p:cNvSpPr>
          <p:nvPr>
            <p:ph type="ftr" sz="quarter" idx="11"/>
          </p:nvPr>
        </p:nvSpPr>
        <p:spPr/>
        <p:txBody>
          <a:bodyPr rtlCol="0"/>
          <a:lstStyle>
            <a:defPPr>
              <a:defRPr lang="en-GB"/>
            </a:defPPr>
          </a:lstStyle>
          <a:p>
            <a:r>
              <a:rPr lang="en-GB" dirty="0"/>
              <a:t>University of Rome TorVergata</a:t>
            </a:r>
          </a:p>
          <a:p>
            <a:pPr rtl="0"/>
            <a:endParaRPr lang="en-GB" dirty="0"/>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11</a:t>
            </a:fld>
            <a:endParaRPr lang="en-GB" dirty="0"/>
          </a:p>
        </p:txBody>
      </p:sp>
      <p:sp>
        <p:nvSpPr>
          <p:cNvPr id="5" name="TextBox 4">
            <a:extLst>
              <a:ext uri="{FF2B5EF4-FFF2-40B4-BE49-F238E27FC236}">
                <a16:creationId xmlns:a16="http://schemas.microsoft.com/office/drawing/2014/main" id="{8D652E45-35AC-159B-D04A-355714ACAFC8}"/>
              </a:ext>
            </a:extLst>
          </p:cNvPr>
          <p:cNvSpPr txBox="1"/>
          <p:nvPr/>
        </p:nvSpPr>
        <p:spPr>
          <a:xfrm>
            <a:off x="503853" y="2183363"/>
            <a:ext cx="11038114" cy="1015663"/>
          </a:xfrm>
          <a:prstGeom prst="rect">
            <a:avLst/>
          </a:prstGeom>
          <a:noFill/>
        </p:spPr>
        <p:txBody>
          <a:bodyPr wrap="square" rtlCol="0">
            <a:spAutoFit/>
          </a:bodyPr>
          <a:lstStyle/>
          <a:p>
            <a:pPr marL="342900" indent="-342900">
              <a:buFont typeface="Wingdings" panose="05000000000000000000" pitchFamily="2" charset="2"/>
              <a:buChar char="q"/>
            </a:pPr>
            <a:r>
              <a:rPr lang="en-US" sz="2000" b="1" kern="0" dirty="0">
                <a:solidFill>
                  <a:schemeClr val="bg1"/>
                </a:solidFill>
                <a:effectLst/>
                <a:latin typeface="Abadi" panose="020B0604020104020204" pitchFamily="34" charset="0"/>
                <a:ea typeface="Calibri" panose="020F0502020204030204" pitchFamily="34" charset="0"/>
              </a:rPr>
              <a:t>We have initially focused on a three-Month exposure assessment from a location in proximity to Good propagation conditions concerning a base station hosting multiple carriers running both 5G and pre-5G services.</a:t>
            </a:r>
            <a:endParaRPr lang="en-IN" sz="2000" b="1" dirty="0">
              <a:solidFill>
                <a:schemeClr val="bg1"/>
              </a:solidFill>
              <a:latin typeface="Abadi" panose="020B0604020104020204" pitchFamily="34" charset="0"/>
            </a:endParaRPr>
          </a:p>
        </p:txBody>
      </p:sp>
      <p:sp>
        <p:nvSpPr>
          <p:cNvPr id="10" name="TextBox 9">
            <a:extLst>
              <a:ext uri="{FF2B5EF4-FFF2-40B4-BE49-F238E27FC236}">
                <a16:creationId xmlns:a16="http://schemas.microsoft.com/office/drawing/2014/main" id="{C06F0F54-FB3C-D226-92BB-95AF5BA97253}"/>
              </a:ext>
            </a:extLst>
          </p:cNvPr>
          <p:cNvSpPr txBox="1"/>
          <p:nvPr/>
        </p:nvSpPr>
        <p:spPr>
          <a:xfrm>
            <a:off x="420408" y="3379328"/>
            <a:ext cx="11289510" cy="2462213"/>
          </a:xfrm>
          <a:prstGeom prst="rect">
            <a:avLst/>
          </a:prstGeom>
          <a:noFill/>
        </p:spPr>
        <p:txBody>
          <a:bodyPr wrap="square" rtlCol="0">
            <a:spAutoFit/>
          </a:bodyPr>
          <a:lstStyle/>
          <a:p>
            <a:endParaRPr lang="en-US" sz="1800" dirty="0">
              <a:solidFill>
                <a:schemeClr val="bg1"/>
              </a:solidFill>
              <a:effectLst/>
              <a:latin typeface="Abadi" panose="020B060402010402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q"/>
            </a:pPr>
            <a:r>
              <a:rPr lang="en-US" sz="2000" b="1" dirty="0">
                <a:solidFill>
                  <a:schemeClr val="bg1"/>
                </a:solidFill>
                <a:effectLst/>
                <a:latin typeface="Abadi" panose="020B0604020104020204" pitchFamily="34" charset="0"/>
                <a:ea typeface="Calibri" panose="020F0502020204030204" pitchFamily="34" charset="0"/>
                <a:cs typeface="Times New Roman" panose="02020603050405020304" pitchFamily="18" charset="0"/>
              </a:rPr>
              <a:t>Furthermore, the 5G signals show the largest increase in the maximum exposure vs. time, suggesting that the overall 5G technology growth will be high soon.</a:t>
            </a:r>
          </a:p>
          <a:p>
            <a:pPr marL="342900" indent="-342900">
              <a:buFont typeface="Wingdings" panose="05000000000000000000" pitchFamily="2" charset="2"/>
              <a:buChar char="q"/>
            </a:pPr>
            <a:endParaRPr lang="en-US" sz="2000" b="1" dirty="0">
              <a:solidFill>
                <a:schemeClr val="bg1"/>
              </a:solidFill>
              <a:latin typeface="Abadi" panose="020B060402010402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q"/>
            </a:pPr>
            <a:endParaRPr lang="en-US" sz="1800" dirty="0">
              <a:solidFill>
                <a:schemeClr val="bg1"/>
              </a:solidFill>
              <a:effectLst/>
              <a:latin typeface="Abadi" panose="020B0604020104020204" pitchFamily="34" charset="0"/>
              <a:ea typeface="Calibri" panose="020F0502020204030204" pitchFamily="34" charset="0"/>
              <a:cs typeface="Times New Roman" panose="02020603050405020304" pitchFamily="18" charset="0"/>
            </a:endParaRPr>
          </a:p>
          <a:p>
            <a:endParaRPr lang="en-US" dirty="0">
              <a:solidFill>
                <a:schemeClr val="bg1"/>
              </a:solidFill>
              <a:latin typeface="Abadi" panose="020B060402010402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q"/>
            </a:pPr>
            <a:r>
              <a:rPr lang="en-US" sz="2000" b="1" dirty="0">
                <a:solidFill>
                  <a:schemeClr val="bg1"/>
                </a:solidFill>
                <a:effectLst/>
                <a:latin typeface="Abadi" panose="020B0604020104020204" pitchFamily="34" charset="0"/>
                <a:ea typeface="Calibri" panose="020F0502020204030204" pitchFamily="34" charset="0"/>
                <a:cs typeface="Times New Roman" panose="02020603050405020304" pitchFamily="18" charset="0"/>
              </a:rPr>
              <a:t>In future work, we would like to extract suitable models to predict the future trends of the massive exposure.</a:t>
            </a:r>
            <a:endParaRPr lang="en-IN" sz="2000" b="1" dirty="0">
              <a:solidFill>
                <a:schemeClr val="bg1"/>
              </a:solidFill>
              <a:effectLst/>
              <a:latin typeface="Abadi" panose="020B0604020104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50634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descr="Pie chart">
            <a:extLst>
              <a:ext uri="{FF2B5EF4-FFF2-40B4-BE49-F238E27FC236}">
                <a16:creationId xmlns:a16="http://schemas.microsoft.com/office/drawing/2014/main" id="{A2160708-EA0B-E785-CFFE-07004D5BEF9C}"/>
              </a:ext>
            </a:extLst>
          </p:cNvPr>
          <p:cNvGraphicFramePr>
            <a:graphicFrameLocks noGrp="1"/>
          </p:cNvGraphicFramePr>
          <p:nvPr>
            <p:ph sz="quarter" idx="30"/>
            <p:extLst>
              <p:ext uri="{D42A27DB-BD31-4B8C-83A1-F6EECF244321}">
                <p14:modId xmlns:p14="http://schemas.microsoft.com/office/powerpoint/2010/main" val="461187842"/>
              </p:ext>
            </p:extLst>
          </p:nvPr>
        </p:nvGraphicFramePr>
        <p:xfrm>
          <a:off x="8553450" y="2235200"/>
          <a:ext cx="2743200" cy="2735263"/>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 Placeholder 2">
            <a:extLst>
              <a:ext uri="{FF2B5EF4-FFF2-40B4-BE49-F238E27FC236}">
                <a16:creationId xmlns:a16="http://schemas.microsoft.com/office/drawing/2014/main" id="{38AA910A-A120-0EC4-A6BF-AE39C189C282}"/>
              </a:ext>
            </a:extLst>
          </p:cNvPr>
          <p:cNvSpPr>
            <a:spLocks noGrp="1"/>
          </p:cNvSpPr>
          <p:nvPr>
            <p:ph type="body" sz="quarter" idx="28"/>
          </p:nvPr>
        </p:nvSpPr>
        <p:spPr/>
        <p:txBody>
          <a:bodyPr rtlCol="0"/>
          <a:lstStyle>
            <a:defPPr>
              <a:defRPr lang="en-GB"/>
            </a:defPPr>
          </a:lstStyle>
          <a:p>
            <a:pPr rtl="0"/>
            <a:r>
              <a:rPr lang="en-GB" dirty="0"/>
              <a:t>.</a:t>
            </a:r>
          </a:p>
        </p:txBody>
      </p:sp>
      <p:pic>
        <p:nvPicPr>
          <p:cNvPr id="21" name="Picture 20" descr="Logo&#10;&#10;Description automatically generated">
            <a:extLst>
              <a:ext uri="{FF2B5EF4-FFF2-40B4-BE49-F238E27FC236}">
                <a16:creationId xmlns:a16="http://schemas.microsoft.com/office/drawing/2014/main" id="{0946146C-3502-3965-2736-27C1A1D7B158}"/>
              </a:ext>
            </a:extLst>
          </p:cNvPr>
          <p:cNvPicPr>
            <a:picLocks noChangeAspect="1"/>
          </p:cNvPicPr>
          <p:nvPr/>
        </p:nvPicPr>
        <p:blipFill>
          <a:blip r:embed="rId4">
            <a:alphaModFix amt="99000"/>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196292" y="859744"/>
            <a:ext cx="9627476" cy="5023944"/>
          </a:xfrm>
          <a:prstGeom prst="rect">
            <a:avLst/>
          </a:prstGeom>
          <a:noFill/>
        </p:spPr>
      </p:pic>
    </p:spTree>
    <p:extLst>
      <p:ext uri="{BB962C8B-B14F-4D97-AF65-F5344CB8AC3E}">
        <p14:creationId xmlns:p14="http://schemas.microsoft.com/office/powerpoint/2010/main" val="3999271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7DF0194-8B0A-D4A5-CD1D-09E2A65D413E}"/>
              </a:ext>
            </a:extLst>
          </p:cNvPr>
          <p:cNvSpPr>
            <a:spLocks noGrp="1"/>
          </p:cNvSpPr>
          <p:nvPr>
            <p:ph type="sldNum" sz="quarter" idx="12"/>
          </p:nvPr>
        </p:nvSpPr>
        <p:spPr/>
        <p:txBody>
          <a:bodyPr/>
          <a:lstStyle/>
          <a:p>
            <a:pPr rtl="0"/>
            <a:fld id="{FE024F78-56A6-7740-B68D-8D4D026EDF3F}" type="slidenum">
              <a:rPr lang="en-GB" smtClean="0"/>
              <a:pPr rtl="0"/>
              <a:t>13</a:t>
            </a:fld>
            <a:endParaRPr lang="en-GB" dirty="0"/>
          </a:p>
        </p:txBody>
      </p:sp>
      <p:sp>
        <p:nvSpPr>
          <p:cNvPr id="6" name="Footer Placeholder 6">
            <a:extLst>
              <a:ext uri="{FF2B5EF4-FFF2-40B4-BE49-F238E27FC236}">
                <a16:creationId xmlns:a16="http://schemas.microsoft.com/office/drawing/2014/main" id="{0A1AE0C5-E094-9F23-5022-EC083C172121}"/>
              </a:ext>
            </a:extLst>
          </p:cNvPr>
          <p:cNvSpPr txBox="1">
            <a:spLocks/>
          </p:cNvSpPr>
          <p:nvPr/>
        </p:nvSpPr>
        <p:spPr>
          <a:xfrm>
            <a:off x="203055" y="6408760"/>
            <a:ext cx="4114800" cy="365125"/>
          </a:xfrm>
          <a:prstGeom prst="rect">
            <a:avLst/>
          </a:prstGeom>
        </p:spPr>
        <p:txBody>
          <a:bodyPr vert="horz" lIns="91440" tIns="45720" rIns="91440" bIns="45720" rtlCol="0" anchor="ctr">
            <a:noAutofit/>
          </a:bodyPr>
          <a:lstStyle>
            <a:defPPr rtl="0">
              <a:defRPr lang="en-GB"/>
            </a:defPPr>
            <a:lvl1pPr marL="0" algn="l" defTabSz="914400" rtl="0" eaLnBrk="1" latinLnBrk="0" hangingPunct="1">
              <a:defRPr lang="en-GB" sz="1200" kern="1200" spc="0">
                <a:solidFill>
                  <a:schemeClr val="bg1"/>
                </a:solidFill>
                <a:latin typeface="+mj-lt"/>
                <a:ea typeface="+mn-ea"/>
                <a:cs typeface="Biome" panose="020B0503030204020804" pitchFamily="34" charset="0"/>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a:lstStyle>
          <a:p>
            <a:r>
              <a:rPr lang="en-IN" dirty="0"/>
              <a:t>University of Rome TorVergata</a:t>
            </a:r>
          </a:p>
          <a:p>
            <a:endParaRPr lang="en-IN" dirty="0"/>
          </a:p>
        </p:txBody>
      </p:sp>
      <p:pic>
        <p:nvPicPr>
          <p:cNvPr id="2" name="Picture 1" descr="Text&#10;&#10;Description automatically generated with medium confidence">
            <a:extLst>
              <a:ext uri="{FF2B5EF4-FFF2-40B4-BE49-F238E27FC236}">
                <a16:creationId xmlns:a16="http://schemas.microsoft.com/office/drawing/2014/main" id="{42A14C6E-4233-9A88-B3E8-E84DD9945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448" y="1015999"/>
            <a:ext cx="8292123" cy="5065485"/>
          </a:xfrm>
          <a:prstGeom prst="rect">
            <a:avLst/>
          </a:prstGeom>
        </p:spPr>
      </p:pic>
      <p:sp>
        <p:nvSpPr>
          <p:cNvPr id="3" name="TextBox 2">
            <a:extLst>
              <a:ext uri="{FF2B5EF4-FFF2-40B4-BE49-F238E27FC236}">
                <a16:creationId xmlns:a16="http://schemas.microsoft.com/office/drawing/2014/main" id="{64D07699-6C2D-8A29-3F97-65EEB05B9CF0}"/>
              </a:ext>
            </a:extLst>
          </p:cNvPr>
          <p:cNvSpPr txBox="1"/>
          <p:nvPr/>
        </p:nvSpPr>
        <p:spPr>
          <a:xfrm>
            <a:off x="2510971" y="406400"/>
            <a:ext cx="7170058" cy="369332"/>
          </a:xfrm>
          <a:prstGeom prst="rect">
            <a:avLst/>
          </a:prstGeom>
          <a:noFill/>
        </p:spPr>
        <p:txBody>
          <a:bodyPr wrap="square" rtlCol="0">
            <a:spAutoFit/>
          </a:bodyPr>
          <a:lstStyle/>
          <a:p>
            <a:r>
              <a:rPr lang="en-US" sz="1800" b="1" kern="0" dirty="0">
                <a:effectLst/>
                <a:latin typeface="+mj-lt"/>
                <a:ea typeface="Calibri" panose="020F0502020204030204" pitchFamily="34" charset="0"/>
              </a:rPr>
              <a:t>: </a:t>
            </a:r>
            <a:r>
              <a:rPr lang="en-US" sz="1800" b="1" kern="0" dirty="0">
                <a:solidFill>
                  <a:schemeClr val="bg1"/>
                </a:solidFill>
                <a:effectLst/>
                <a:latin typeface="+mj-lt"/>
                <a:ea typeface="Calibri" panose="020F0502020204030204" pitchFamily="34" charset="0"/>
              </a:rPr>
              <a:t>Influence of the 5G Technology Features on the EMF levels</a:t>
            </a:r>
            <a:endParaRPr lang="en-IN" b="1" dirty="0">
              <a:solidFill>
                <a:schemeClr val="bg1"/>
              </a:solidFill>
              <a:latin typeface="+mj-lt"/>
            </a:endParaRPr>
          </a:p>
        </p:txBody>
      </p:sp>
    </p:spTree>
    <p:extLst>
      <p:ext uri="{BB962C8B-B14F-4D97-AF65-F5344CB8AC3E}">
        <p14:creationId xmlns:p14="http://schemas.microsoft.com/office/powerpoint/2010/main" val="1059609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FB784D-BFFF-034E-D3F2-073A497B67FD}"/>
              </a:ext>
            </a:extLst>
          </p:cNvPr>
          <p:cNvSpPr>
            <a:spLocks noGrp="1"/>
          </p:cNvSpPr>
          <p:nvPr>
            <p:ph type="ftr" sz="quarter" idx="11"/>
          </p:nvPr>
        </p:nvSpPr>
        <p:spPr/>
        <p:txBody>
          <a:bodyPr/>
          <a:lstStyle/>
          <a:p>
            <a:r>
              <a:rPr lang="en-GB" dirty="0"/>
              <a:t>University of Rome TorVergata</a:t>
            </a:r>
          </a:p>
          <a:p>
            <a:pPr rtl="0"/>
            <a:endParaRPr lang="en-GB" dirty="0"/>
          </a:p>
        </p:txBody>
      </p:sp>
      <p:sp>
        <p:nvSpPr>
          <p:cNvPr id="5" name="Slide Number Placeholder 4">
            <a:extLst>
              <a:ext uri="{FF2B5EF4-FFF2-40B4-BE49-F238E27FC236}">
                <a16:creationId xmlns:a16="http://schemas.microsoft.com/office/drawing/2014/main" id="{FD121829-167B-124E-1F7D-3DEFF15D10A9}"/>
              </a:ext>
            </a:extLst>
          </p:cNvPr>
          <p:cNvSpPr>
            <a:spLocks noGrp="1"/>
          </p:cNvSpPr>
          <p:nvPr>
            <p:ph type="sldNum" sz="quarter" idx="12"/>
          </p:nvPr>
        </p:nvSpPr>
        <p:spPr/>
        <p:txBody>
          <a:bodyPr/>
          <a:lstStyle/>
          <a:p>
            <a:pPr rtl="0"/>
            <a:fld id="{FE024F78-56A6-7740-B68D-8D4D026EDF3F}" type="slidenum">
              <a:rPr lang="en-GB" smtClean="0"/>
              <a:pPr rtl="0"/>
              <a:t>14</a:t>
            </a:fld>
            <a:endParaRPr lang="en-GB" dirty="0"/>
          </a:p>
        </p:txBody>
      </p:sp>
      <p:pic>
        <p:nvPicPr>
          <p:cNvPr id="8" name="Picture 7" descr="Table&#10;&#10;Description automatically generated">
            <a:extLst>
              <a:ext uri="{FF2B5EF4-FFF2-40B4-BE49-F238E27FC236}">
                <a16:creationId xmlns:a16="http://schemas.microsoft.com/office/drawing/2014/main" id="{0A61F6CA-3432-C525-6198-EC3749D2E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111" y="880672"/>
            <a:ext cx="8763777" cy="4871803"/>
          </a:xfrm>
          <a:prstGeom prst="rect">
            <a:avLst/>
          </a:prstGeom>
        </p:spPr>
      </p:pic>
    </p:spTree>
    <p:extLst>
      <p:ext uri="{BB962C8B-B14F-4D97-AF65-F5344CB8AC3E}">
        <p14:creationId xmlns:p14="http://schemas.microsoft.com/office/powerpoint/2010/main" val="2250009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FED1F8C-5083-ACED-5725-F8C273504838}"/>
              </a:ext>
            </a:extLst>
          </p:cNvPr>
          <p:cNvSpPr>
            <a:spLocks noGrp="1"/>
          </p:cNvSpPr>
          <p:nvPr>
            <p:ph type="ftr" sz="quarter" idx="11"/>
          </p:nvPr>
        </p:nvSpPr>
        <p:spPr/>
        <p:txBody>
          <a:bodyPr/>
          <a:lstStyle/>
          <a:p>
            <a:r>
              <a:rPr lang="en-GB" dirty="0"/>
              <a:t>University of Rome TorVergata</a:t>
            </a:r>
          </a:p>
          <a:p>
            <a:pPr rtl="0"/>
            <a:endParaRPr lang="en-GB" dirty="0"/>
          </a:p>
        </p:txBody>
      </p:sp>
      <p:sp>
        <p:nvSpPr>
          <p:cNvPr id="5" name="Slide Number Placeholder 4">
            <a:extLst>
              <a:ext uri="{FF2B5EF4-FFF2-40B4-BE49-F238E27FC236}">
                <a16:creationId xmlns:a16="http://schemas.microsoft.com/office/drawing/2014/main" id="{FB7C6DDA-04A3-3540-1370-2B43A92E9E4D}"/>
              </a:ext>
            </a:extLst>
          </p:cNvPr>
          <p:cNvSpPr>
            <a:spLocks noGrp="1"/>
          </p:cNvSpPr>
          <p:nvPr>
            <p:ph type="sldNum" sz="quarter" idx="12"/>
          </p:nvPr>
        </p:nvSpPr>
        <p:spPr/>
        <p:txBody>
          <a:bodyPr/>
          <a:lstStyle/>
          <a:p>
            <a:pPr rtl="0"/>
            <a:fld id="{FE024F78-56A6-7740-B68D-8D4D026EDF3F}" type="slidenum">
              <a:rPr lang="en-GB" smtClean="0"/>
              <a:pPr rtl="0"/>
              <a:t>15</a:t>
            </a:fld>
            <a:endParaRPr lang="en-GB" dirty="0"/>
          </a:p>
        </p:txBody>
      </p:sp>
      <p:sp>
        <p:nvSpPr>
          <p:cNvPr id="6" name="TextBox 5">
            <a:extLst>
              <a:ext uri="{FF2B5EF4-FFF2-40B4-BE49-F238E27FC236}">
                <a16:creationId xmlns:a16="http://schemas.microsoft.com/office/drawing/2014/main" id="{250BC283-C585-D6C1-1108-228EAA9EB537}"/>
              </a:ext>
            </a:extLst>
          </p:cNvPr>
          <p:cNvSpPr txBox="1"/>
          <p:nvPr/>
        </p:nvSpPr>
        <p:spPr>
          <a:xfrm>
            <a:off x="725714" y="899886"/>
            <a:ext cx="10218057" cy="923330"/>
          </a:xfrm>
          <a:prstGeom prst="rect">
            <a:avLst/>
          </a:prstGeom>
          <a:noFill/>
        </p:spPr>
        <p:txBody>
          <a:bodyPr wrap="square" rtlCol="0">
            <a:spAutoFit/>
          </a:bodyPr>
          <a:lstStyle/>
          <a:p>
            <a:r>
              <a:rPr lang="en-US" sz="1800" kern="0" dirty="0">
                <a:solidFill>
                  <a:schemeClr val="bg1"/>
                </a:solidFill>
                <a:effectLst/>
                <a:latin typeface="Abadi" panose="020B0604020104020204" pitchFamily="34" charset="0"/>
                <a:ea typeface="Calibri" panose="020F0502020204030204" pitchFamily="34" charset="0"/>
              </a:rPr>
              <a:t>In more detail, coming to our experiment by adapting an integrating approach we focus on each band and each hour per day in the considered 3-month period, where we run the following steps to compute the instantaneous Electric field </a:t>
            </a:r>
            <a:r>
              <a:rPr lang="en-IN" sz="1800" kern="0" dirty="0">
                <a:solidFill>
                  <a:schemeClr val="bg1"/>
                </a:solidFill>
                <a:effectLst/>
                <a:latin typeface="Abadi" panose="020B0604020104020204" pitchFamily="34" charset="0"/>
                <a:ea typeface="Calibri" panose="020F0502020204030204" pitchFamily="34" charset="0"/>
              </a:rPr>
              <a:t>[V/m] for each hour in the time domain</a:t>
            </a:r>
            <a:endParaRPr lang="en-IN" dirty="0">
              <a:solidFill>
                <a:schemeClr val="bg1"/>
              </a:solidFill>
              <a:latin typeface="Abadi" panose="020B0604020104020204" pitchFamily="34" charset="0"/>
            </a:endParaRPr>
          </a:p>
        </p:txBody>
      </p:sp>
      <p:sp>
        <p:nvSpPr>
          <p:cNvPr id="20" name="TextBox 19">
            <a:extLst>
              <a:ext uri="{FF2B5EF4-FFF2-40B4-BE49-F238E27FC236}">
                <a16:creationId xmlns:a16="http://schemas.microsoft.com/office/drawing/2014/main" id="{CC486B17-5B5D-9E0C-9904-69487C7CE593}"/>
              </a:ext>
            </a:extLst>
          </p:cNvPr>
          <p:cNvSpPr txBox="1"/>
          <p:nvPr/>
        </p:nvSpPr>
        <p:spPr>
          <a:xfrm>
            <a:off x="875086" y="2216075"/>
            <a:ext cx="10504114" cy="4247317"/>
          </a:xfrm>
          <a:prstGeom prst="rect">
            <a:avLst/>
          </a:prstGeom>
          <a:noFill/>
        </p:spPr>
        <p:txBody>
          <a:bodyPr wrap="square" rtlCol="0">
            <a:spAutoFit/>
          </a:bodyPr>
          <a:lstStyle/>
          <a:p>
            <a:pPr marL="285750" indent="-285750">
              <a:buFont typeface="Arial" panose="020B0604020202020204" pitchFamily="34" charset="0"/>
              <a:buChar char="•"/>
            </a:pPr>
            <a:r>
              <a:rPr lang="en-IN" sz="1800" dirty="0">
                <a:solidFill>
                  <a:schemeClr val="bg1"/>
                </a:solidFill>
                <a:effectLst/>
                <a:latin typeface="Abadi" panose="020B0604020104020204" pitchFamily="34" charset="0"/>
                <a:ea typeface="Calibri" panose="020F0502020204030204" pitchFamily="34" charset="0"/>
                <a:cs typeface="Times New Roman" panose="02020603050405020304" pitchFamily="18" charset="0"/>
              </a:rPr>
              <a:t>Step 1 Initially, we select samples that come under the current hour from the recorded data, </a:t>
            </a:r>
          </a:p>
          <a:p>
            <a:pPr marL="285750" indent="-285750">
              <a:buFont typeface="Arial" panose="020B0604020202020204" pitchFamily="34" charset="0"/>
              <a:buChar char="•"/>
            </a:pPr>
            <a:endParaRPr lang="en-IN" dirty="0">
              <a:solidFill>
                <a:schemeClr val="bg1"/>
              </a:solidFill>
              <a:latin typeface="Abadi" panose="020B0604020104020204" pitchFamily="34" charset="0"/>
            </a:endParaRPr>
          </a:p>
          <a:p>
            <a:pPr marL="285750" indent="-285750">
              <a:buFont typeface="Arial" panose="020B0604020202020204" pitchFamily="34" charset="0"/>
              <a:buChar char="•"/>
            </a:pPr>
            <a:r>
              <a:rPr lang="en-IN" sz="1800" kern="0" dirty="0">
                <a:solidFill>
                  <a:schemeClr val="bg1"/>
                </a:solidFill>
                <a:effectLst/>
                <a:latin typeface="Abadi" panose="020B0604020104020204" pitchFamily="34" charset="0"/>
                <a:ea typeface="Calibri" panose="020F0502020204030204" pitchFamily="34" charset="0"/>
              </a:rPr>
              <a:t>Step 2 Then we clean the selected data by removing unnecessary and not-correctly measured data such as “</a:t>
            </a:r>
            <a:r>
              <a:rPr lang="en-IN" sz="1800" kern="0" dirty="0" err="1">
                <a:solidFill>
                  <a:schemeClr val="bg1"/>
                </a:solidFill>
                <a:effectLst/>
                <a:latin typeface="Abadi" panose="020B0604020104020204" pitchFamily="34" charset="0"/>
                <a:ea typeface="Calibri" panose="020F0502020204030204" pitchFamily="34" charset="0"/>
              </a:rPr>
              <a:t>NaN</a:t>
            </a:r>
            <a:r>
              <a:rPr lang="en-IN" sz="1800" kern="0" dirty="0">
                <a:solidFill>
                  <a:schemeClr val="bg1"/>
                </a:solidFill>
                <a:effectLst/>
                <a:latin typeface="Abadi" panose="020B0604020104020204" pitchFamily="34" charset="0"/>
                <a:ea typeface="Calibri" panose="020F0502020204030204" pitchFamily="34" charset="0"/>
              </a:rPr>
              <a:t>” values</a:t>
            </a:r>
          </a:p>
          <a:p>
            <a:pPr marL="285750" indent="-285750">
              <a:buFont typeface="Arial" panose="020B0604020202020204" pitchFamily="34" charset="0"/>
              <a:buChar char="•"/>
            </a:pPr>
            <a:endParaRPr lang="en-IN" kern="0" dirty="0">
              <a:solidFill>
                <a:schemeClr val="bg1"/>
              </a:solidFill>
              <a:latin typeface="Abadi" panose="020B0604020104020204" pitchFamily="34" charset="0"/>
              <a:ea typeface="Calibri" panose="020F0502020204030204" pitchFamily="34" charset="0"/>
            </a:endParaRPr>
          </a:p>
          <a:p>
            <a:pPr marL="285750" indent="-285750">
              <a:buFont typeface="Arial" panose="020B0604020202020204" pitchFamily="34" charset="0"/>
              <a:buChar char="•"/>
            </a:pPr>
            <a:r>
              <a:rPr lang="en-US" sz="1800" kern="0" dirty="0">
                <a:solidFill>
                  <a:schemeClr val="bg1"/>
                </a:solidFill>
                <a:effectLst/>
                <a:latin typeface="Abadi" panose="020B0604020104020204" pitchFamily="34" charset="0"/>
                <a:ea typeface="Calibri" panose="020F0502020204030204" pitchFamily="34" charset="0"/>
              </a:rPr>
              <a:t>Step 3 where an SA setup measures the received power P (dBm) of a signal</a:t>
            </a:r>
            <a:endParaRPr lang="en-IN" sz="1800" kern="0" dirty="0">
              <a:solidFill>
                <a:schemeClr val="bg1"/>
              </a:solidFill>
              <a:effectLst/>
              <a:latin typeface="Abadi" panose="020B0604020104020204" pitchFamily="34" charset="0"/>
              <a:ea typeface="Calibri" panose="020F0502020204030204" pitchFamily="34" charset="0"/>
            </a:endParaRPr>
          </a:p>
          <a:p>
            <a:pPr marL="285750" indent="-285750">
              <a:buFont typeface="Arial" panose="020B0604020202020204" pitchFamily="34" charset="0"/>
              <a:buChar char="•"/>
            </a:pPr>
            <a:endParaRPr lang="en-IN" kern="0" dirty="0">
              <a:solidFill>
                <a:schemeClr val="bg1"/>
              </a:solidFill>
              <a:latin typeface="Abadi" panose="020B0604020104020204" pitchFamily="34" charset="0"/>
              <a:ea typeface="Calibri" panose="020F0502020204030204" pitchFamily="34" charset="0"/>
            </a:endParaRPr>
          </a:p>
          <a:p>
            <a:pPr marL="285750" indent="-285750">
              <a:buFont typeface="Arial" panose="020B0604020202020204" pitchFamily="34" charset="0"/>
              <a:buChar char="•"/>
            </a:pPr>
            <a:r>
              <a:rPr lang="en-IN" sz="1800" kern="0" dirty="0">
                <a:solidFill>
                  <a:schemeClr val="bg1"/>
                </a:solidFill>
                <a:effectLst/>
                <a:latin typeface="Abadi" panose="020B0604020104020204" pitchFamily="34" charset="0"/>
                <a:ea typeface="Calibri" panose="020F0502020204030204" pitchFamily="34" charset="0"/>
              </a:rPr>
              <a:t>Step 4 Conversion of the received power samples from dBm to linear</a:t>
            </a:r>
          </a:p>
          <a:p>
            <a:pPr marL="285750" indent="-285750">
              <a:buFont typeface="Arial" panose="020B0604020202020204" pitchFamily="34" charset="0"/>
              <a:buChar char="•"/>
            </a:pPr>
            <a:endParaRPr lang="en-IN" kern="0" dirty="0">
              <a:solidFill>
                <a:schemeClr val="bg1"/>
              </a:solidFill>
              <a:latin typeface="Abadi" panose="020B0604020104020204" pitchFamily="34" charset="0"/>
              <a:ea typeface="Calibri" panose="020F0502020204030204" pitchFamily="34" charset="0"/>
            </a:endParaRPr>
          </a:p>
          <a:p>
            <a:pPr marL="285750" indent="-285750">
              <a:buFont typeface="Arial" panose="020B0604020202020204" pitchFamily="34" charset="0"/>
              <a:buChar char="•"/>
            </a:pPr>
            <a:r>
              <a:rPr lang="en-IN" sz="1800" kern="0" dirty="0">
                <a:solidFill>
                  <a:schemeClr val="bg1"/>
                </a:solidFill>
                <a:effectLst/>
                <a:latin typeface="Abadi" panose="020B0604020104020204" pitchFamily="34" charset="0"/>
                <a:ea typeface="Calibri" panose="020F0502020204030204" pitchFamily="34" charset="0"/>
              </a:rPr>
              <a:t>Step 5 We then compute hourly average power from the samples in the previous step in that specific hour</a:t>
            </a:r>
          </a:p>
          <a:p>
            <a:pPr marL="285750" indent="-285750">
              <a:buFont typeface="Arial" panose="020B0604020202020204" pitchFamily="34" charset="0"/>
              <a:buChar char="•"/>
            </a:pPr>
            <a:endParaRPr lang="en-IN" kern="0" dirty="0">
              <a:solidFill>
                <a:schemeClr val="bg1"/>
              </a:solidFill>
              <a:latin typeface="Abadi" panose="020B0604020104020204" pitchFamily="34" charset="0"/>
              <a:ea typeface="Calibri" panose="020F0502020204030204" pitchFamily="34" charset="0"/>
            </a:endParaRPr>
          </a:p>
          <a:p>
            <a:pPr marL="285750" indent="-285750">
              <a:buFont typeface="Arial" panose="020B0604020202020204" pitchFamily="34" charset="0"/>
              <a:buChar char="•"/>
            </a:pPr>
            <a:r>
              <a:rPr lang="en-IN" sz="1800" dirty="0">
                <a:solidFill>
                  <a:schemeClr val="bg1"/>
                </a:solidFill>
                <a:effectLst/>
                <a:latin typeface="Abadi" panose="020B0604020104020204" pitchFamily="34" charset="0"/>
                <a:ea typeface="Calibri" panose="020F0502020204030204" pitchFamily="34" charset="0"/>
                <a:cs typeface="Times New Roman" panose="02020603050405020304" pitchFamily="18" charset="0"/>
              </a:rPr>
              <a:t>Step 6 Conversion of the computed hourly time-averaged power, measured during a certain time from linear to dBm,</a:t>
            </a:r>
          </a:p>
          <a:p>
            <a:endParaRPr lang="en-IN" dirty="0"/>
          </a:p>
        </p:txBody>
      </p:sp>
      <p:sp>
        <p:nvSpPr>
          <p:cNvPr id="2" name="TextBox 1">
            <a:extLst>
              <a:ext uri="{FF2B5EF4-FFF2-40B4-BE49-F238E27FC236}">
                <a16:creationId xmlns:a16="http://schemas.microsoft.com/office/drawing/2014/main" id="{E8D87DBB-9B8F-3207-5A0D-55623D8DC9B1}"/>
              </a:ext>
            </a:extLst>
          </p:cNvPr>
          <p:cNvSpPr txBox="1"/>
          <p:nvPr/>
        </p:nvSpPr>
        <p:spPr>
          <a:xfrm>
            <a:off x="3773714" y="394608"/>
            <a:ext cx="6096000" cy="461665"/>
          </a:xfrm>
          <a:prstGeom prst="rect">
            <a:avLst/>
          </a:prstGeom>
          <a:noFill/>
        </p:spPr>
        <p:txBody>
          <a:bodyPr wrap="square" rtlCol="0">
            <a:spAutoFit/>
          </a:bodyPr>
          <a:lstStyle/>
          <a:p>
            <a:r>
              <a:rPr lang="en-GB" sz="2400" b="1" dirty="0">
                <a:solidFill>
                  <a:schemeClr val="bg1"/>
                </a:solidFill>
                <a:latin typeface="+mj-lt"/>
              </a:rPr>
              <a:t>Experimental Activity</a:t>
            </a:r>
            <a:endParaRPr lang="en-IN" sz="2400" b="1" dirty="0">
              <a:solidFill>
                <a:schemeClr val="bg1"/>
              </a:solidFill>
              <a:latin typeface="+mj-lt"/>
            </a:endParaRPr>
          </a:p>
        </p:txBody>
      </p:sp>
    </p:spTree>
    <p:extLst>
      <p:ext uri="{BB962C8B-B14F-4D97-AF65-F5344CB8AC3E}">
        <p14:creationId xmlns:p14="http://schemas.microsoft.com/office/powerpoint/2010/main" val="2408259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136C55-80C3-2735-96D2-C533E475556A}"/>
              </a:ext>
            </a:extLst>
          </p:cNvPr>
          <p:cNvSpPr>
            <a:spLocks noGrp="1"/>
          </p:cNvSpPr>
          <p:nvPr>
            <p:ph type="ftr" sz="quarter" idx="11"/>
          </p:nvPr>
        </p:nvSpPr>
        <p:spPr/>
        <p:txBody>
          <a:bodyPr/>
          <a:lstStyle/>
          <a:p>
            <a:r>
              <a:rPr lang="en-GB" dirty="0"/>
              <a:t>University of Rome TorVergata</a:t>
            </a:r>
          </a:p>
          <a:p>
            <a:pPr rtl="0"/>
            <a:endParaRPr lang="en-GB" dirty="0"/>
          </a:p>
        </p:txBody>
      </p:sp>
      <p:sp>
        <p:nvSpPr>
          <p:cNvPr id="5" name="Slide Number Placeholder 4">
            <a:extLst>
              <a:ext uri="{FF2B5EF4-FFF2-40B4-BE49-F238E27FC236}">
                <a16:creationId xmlns:a16="http://schemas.microsoft.com/office/drawing/2014/main" id="{CE042D8C-5043-117A-4BE1-00203CFD53A0}"/>
              </a:ext>
            </a:extLst>
          </p:cNvPr>
          <p:cNvSpPr>
            <a:spLocks noGrp="1"/>
          </p:cNvSpPr>
          <p:nvPr>
            <p:ph type="sldNum" sz="quarter" idx="12"/>
          </p:nvPr>
        </p:nvSpPr>
        <p:spPr/>
        <p:txBody>
          <a:bodyPr/>
          <a:lstStyle/>
          <a:p>
            <a:pPr rtl="0"/>
            <a:fld id="{FE024F78-56A6-7740-B68D-8D4D026EDF3F}" type="slidenum">
              <a:rPr lang="en-GB" smtClean="0"/>
              <a:pPr rtl="0"/>
              <a:t>16</a:t>
            </a:fld>
            <a:endParaRPr lang="en-GB" dirty="0"/>
          </a:p>
        </p:txBody>
      </p:sp>
      <p:sp>
        <p:nvSpPr>
          <p:cNvPr id="6" name="TextBox 5">
            <a:extLst>
              <a:ext uri="{FF2B5EF4-FFF2-40B4-BE49-F238E27FC236}">
                <a16:creationId xmlns:a16="http://schemas.microsoft.com/office/drawing/2014/main" id="{07500593-4EDD-C2A9-8240-EF4DEF145425}"/>
              </a:ext>
            </a:extLst>
          </p:cNvPr>
          <p:cNvSpPr txBox="1"/>
          <p:nvPr/>
        </p:nvSpPr>
        <p:spPr>
          <a:xfrm>
            <a:off x="711200" y="580571"/>
            <a:ext cx="10218057" cy="4903907"/>
          </a:xfrm>
          <a:prstGeom prst="rect">
            <a:avLst/>
          </a:prstGeom>
          <a:noFill/>
        </p:spPr>
        <p:txBody>
          <a:bodyPr wrap="square" rtlCol="0">
            <a:spAutoFit/>
          </a:bodyPr>
          <a:lstStyle/>
          <a:p>
            <a:pPr marL="285750" lvl="0" indent="-285750" algn="just">
              <a:lnSpc>
                <a:spcPct val="200000"/>
              </a:lnSpc>
              <a:spcAft>
                <a:spcPts val="800"/>
              </a:spcAft>
              <a:buFont typeface="Arial" panose="020B0604020202020204" pitchFamily="34" charset="0"/>
              <a:buChar char="•"/>
            </a:pPr>
            <a:r>
              <a:rPr lang="en-IN" sz="1800" dirty="0">
                <a:solidFill>
                  <a:schemeClr val="bg1"/>
                </a:solidFill>
                <a:effectLst/>
                <a:latin typeface="Abadi" panose="020B0604020104020204" pitchFamily="34" charset="0"/>
                <a:ea typeface="Calibri" panose="020F0502020204030204" pitchFamily="34" charset="0"/>
                <a:cs typeface="Times New Roman" panose="02020603050405020304" pitchFamily="18" charset="0"/>
              </a:rPr>
              <a:t>Step 7 Finally We determine the instantaneous hourly Electric field E in V/m.</a:t>
            </a:r>
          </a:p>
          <a:p>
            <a:pPr marL="285750" indent="-285750">
              <a:buFont typeface="Arial" panose="020B0604020202020204" pitchFamily="34" charset="0"/>
              <a:buChar char="•"/>
            </a:pPr>
            <a:r>
              <a:rPr lang="en-IN" sz="1800" kern="0" dirty="0">
                <a:solidFill>
                  <a:schemeClr val="bg1"/>
                </a:solidFill>
                <a:effectLst/>
                <a:latin typeface="Abadi" panose="020B0604020104020204" pitchFamily="34" charset="0"/>
                <a:ea typeface="Calibri" panose="020F0502020204030204" pitchFamily="34" charset="0"/>
              </a:rPr>
              <a:t>Step 8 We then perform Operator Analysis specifically to study the pre-5G vs 5G trend behaviour based on day/night, weekend/weekday, and holidays/workdays periodicity.</a:t>
            </a:r>
          </a:p>
          <a:p>
            <a:pPr marL="285750" indent="-285750">
              <a:buFont typeface="Arial" panose="020B0604020202020204" pitchFamily="34" charset="0"/>
              <a:buChar char="•"/>
            </a:pPr>
            <a:endParaRPr lang="en-IN" kern="0" dirty="0">
              <a:solidFill>
                <a:schemeClr val="bg1"/>
              </a:solidFill>
              <a:latin typeface="Abadi" panose="020B0604020104020204" pitchFamily="34" charset="0"/>
              <a:ea typeface="Calibri" panose="020F0502020204030204" pitchFamily="34" charset="0"/>
            </a:endParaRPr>
          </a:p>
          <a:p>
            <a:pPr marL="285750" indent="-285750">
              <a:buFont typeface="Arial" panose="020B0604020202020204" pitchFamily="34" charset="0"/>
              <a:buChar char="•"/>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Focusing on step no:7, the field level E [V/m] is expressed as mentioned formula:</a:t>
            </a:r>
          </a:p>
          <a:p>
            <a:pPr marL="285750" indent="-285750">
              <a:buFont typeface="Arial" panose="020B0604020202020204" pitchFamily="34" charset="0"/>
              <a:buChar char="•"/>
            </a:pPr>
            <a:endPar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dirty="0">
              <a:solidFill>
                <a:schemeClr val="bg1"/>
              </a:solidFill>
              <a:latin typeface="Abadi" panose="020B0604020104020204" pitchFamily="34" charset="0"/>
            </a:endParaRPr>
          </a:p>
        </p:txBody>
      </p:sp>
      <p:pic>
        <p:nvPicPr>
          <p:cNvPr id="40" name="Picture 39" descr="Diagram&#10;&#10;Description automatically generated with low confidence">
            <a:extLst>
              <a:ext uri="{FF2B5EF4-FFF2-40B4-BE49-F238E27FC236}">
                <a16:creationId xmlns:a16="http://schemas.microsoft.com/office/drawing/2014/main" id="{9AF3A8E7-E603-87E5-D426-CB6D1AAA708F}"/>
              </a:ext>
            </a:extLst>
          </p:cNvPr>
          <p:cNvPicPr>
            <a:picLocks noChangeAspect="1"/>
          </p:cNvPicPr>
          <p:nvPr/>
        </p:nvPicPr>
        <p:blipFill>
          <a:blip r:embed="rId3"/>
          <a:stretch>
            <a:fillRect/>
          </a:stretch>
        </p:blipFill>
        <p:spPr>
          <a:xfrm>
            <a:off x="4057650" y="3278959"/>
            <a:ext cx="4076700" cy="1577340"/>
          </a:xfrm>
          <a:prstGeom prst="rect">
            <a:avLst/>
          </a:prstGeom>
        </p:spPr>
      </p:pic>
      <p:sp>
        <p:nvSpPr>
          <p:cNvPr id="2" name="TextBox 1">
            <a:extLst>
              <a:ext uri="{FF2B5EF4-FFF2-40B4-BE49-F238E27FC236}">
                <a16:creationId xmlns:a16="http://schemas.microsoft.com/office/drawing/2014/main" id="{0EC46130-F262-1EE3-A434-A0DB98371092}"/>
              </a:ext>
            </a:extLst>
          </p:cNvPr>
          <p:cNvSpPr txBox="1"/>
          <p:nvPr/>
        </p:nvSpPr>
        <p:spPr>
          <a:xfrm>
            <a:off x="2641600" y="145143"/>
            <a:ext cx="5384800"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48389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FB784D-BFFF-034E-D3F2-073A497B67FD}"/>
              </a:ext>
            </a:extLst>
          </p:cNvPr>
          <p:cNvSpPr>
            <a:spLocks noGrp="1"/>
          </p:cNvSpPr>
          <p:nvPr>
            <p:ph type="ftr" sz="quarter" idx="11"/>
          </p:nvPr>
        </p:nvSpPr>
        <p:spPr/>
        <p:txBody>
          <a:bodyPr/>
          <a:lstStyle/>
          <a:p>
            <a:r>
              <a:rPr lang="en-GB" dirty="0"/>
              <a:t>University of Rome TorVergata</a:t>
            </a:r>
          </a:p>
          <a:p>
            <a:pPr rtl="0"/>
            <a:endParaRPr lang="en-GB" dirty="0"/>
          </a:p>
        </p:txBody>
      </p:sp>
      <p:sp>
        <p:nvSpPr>
          <p:cNvPr id="5" name="Slide Number Placeholder 4">
            <a:extLst>
              <a:ext uri="{FF2B5EF4-FFF2-40B4-BE49-F238E27FC236}">
                <a16:creationId xmlns:a16="http://schemas.microsoft.com/office/drawing/2014/main" id="{FD121829-167B-124E-1F7D-3DEFF15D10A9}"/>
              </a:ext>
            </a:extLst>
          </p:cNvPr>
          <p:cNvSpPr>
            <a:spLocks noGrp="1"/>
          </p:cNvSpPr>
          <p:nvPr>
            <p:ph type="sldNum" sz="quarter" idx="12"/>
          </p:nvPr>
        </p:nvSpPr>
        <p:spPr/>
        <p:txBody>
          <a:bodyPr/>
          <a:lstStyle/>
          <a:p>
            <a:pPr rtl="0"/>
            <a:fld id="{FE024F78-56A6-7740-B68D-8D4D026EDF3F}" type="slidenum">
              <a:rPr lang="en-GB" smtClean="0"/>
              <a:pPr rtl="0"/>
              <a:t>17</a:t>
            </a:fld>
            <a:endParaRPr lang="en-GB" dirty="0"/>
          </a:p>
        </p:txBody>
      </p:sp>
      <p:sp>
        <p:nvSpPr>
          <p:cNvPr id="3" name="TextBox 2">
            <a:extLst>
              <a:ext uri="{FF2B5EF4-FFF2-40B4-BE49-F238E27FC236}">
                <a16:creationId xmlns:a16="http://schemas.microsoft.com/office/drawing/2014/main" id="{86FBA873-351D-E6B1-C1C2-122C6A631EC2}"/>
              </a:ext>
            </a:extLst>
          </p:cNvPr>
          <p:cNvSpPr txBox="1"/>
          <p:nvPr/>
        </p:nvSpPr>
        <p:spPr>
          <a:xfrm>
            <a:off x="868180" y="472909"/>
            <a:ext cx="10294495" cy="2308324"/>
          </a:xfrm>
          <a:prstGeom prst="rect">
            <a:avLst/>
          </a:prstGeom>
          <a:noFill/>
        </p:spPr>
        <p:txBody>
          <a:bodyPr wrap="square">
            <a:spAutoFit/>
          </a:bodyPr>
          <a:lstStyle/>
          <a:p>
            <a:pPr algn="just"/>
            <a:r>
              <a:rPr lang="en-GB" sz="1800" kern="0" dirty="0">
                <a:solidFill>
                  <a:schemeClr val="bg1"/>
                </a:solidFill>
                <a:effectLst/>
                <a:latin typeface="Abadi" panose="020B0604020104020204" pitchFamily="34" charset="0"/>
                <a:ea typeface="Calibri" panose="020F0502020204030204" pitchFamily="34" charset="0"/>
              </a:rPr>
              <a:t>In general, RF-EMF limits applicable to base stations are usually expressed as power density (unit W/m</a:t>
            </a:r>
            <a:r>
              <a:rPr lang="en-IN" sz="1800" kern="0" dirty="0">
                <a:solidFill>
                  <a:schemeClr val="bg1"/>
                </a:solidFill>
                <a:effectLst/>
                <a:latin typeface="Abadi" panose="020B0604020104020204" pitchFamily="34" charset="0"/>
                <a:ea typeface="Calibri" panose="020F0502020204030204" pitchFamily="34" charset="0"/>
              </a:rPr>
              <a:t>^2</a:t>
            </a:r>
            <a:r>
              <a:rPr lang="en-GB" sz="1800" kern="0" dirty="0">
                <a:solidFill>
                  <a:schemeClr val="bg1"/>
                </a:solidFill>
                <a:effectLst/>
                <a:latin typeface="Abadi" panose="020B0604020104020204" pitchFamily="34" charset="0"/>
                <a:ea typeface="Calibri" panose="020F0502020204030204" pitchFamily="34" charset="0"/>
              </a:rPr>
              <a:t>) or electric field strength levels (unit V/m). Figure below shows the power density limits for the public that are prescribed in many countries around the world (from the ICNIRP 1998 guidelines). These so-called reference levels are frequency dependent, but from 2 GHz to 300 GHz they are defined at a constant level of 10 W/m^2 (or 61 V/m expressed as electric field strength). Importantly, they are also associated with an average time, such as 6 or 30 minutes, meaning that it is the average power density over the specified time that is to be compared to the limit. Currently, the revision of ICNIRP limits is in progress.</a:t>
            </a:r>
            <a:endParaRPr lang="en-IN" dirty="0">
              <a:solidFill>
                <a:schemeClr val="bg1"/>
              </a:solidFill>
              <a:latin typeface="Abadi" panose="020B0604020104020204" pitchFamily="34" charset="0"/>
            </a:endParaRPr>
          </a:p>
        </p:txBody>
      </p:sp>
      <p:pic>
        <p:nvPicPr>
          <p:cNvPr id="6" name="Picture 5" descr="Chart, line chart&#10;&#10;Description automatically generated">
            <a:extLst>
              <a:ext uri="{FF2B5EF4-FFF2-40B4-BE49-F238E27FC236}">
                <a16:creationId xmlns:a16="http://schemas.microsoft.com/office/drawing/2014/main" id="{D1A42363-75D6-E77A-622F-C605F11F7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03357" y="2979670"/>
            <a:ext cx="7420132" cy="3031386"/>
          </a:xfrm>
          <a:prstGeom prst="rect">
            <a:avLst/>
          </a:prstGeom>
        </p:spPr>
      </p:pic>
    </p:spTree>
    <p:extLst>
      <p:ext uri="{BB962C8B-B14F-4D97-AF65-F5344CB8AC3E}">
        <p14:creationId xmlns:p14="http://schemas.microsoft.com/office/powerpoint/2010/main" val="581457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7312-F7BB-181A-EA42-613763C2C9D7}"/>
              </a:ext>
            </a:extLst>
          </p:cNvPr>
          <p:cNvSpPr>
            <a:spLocks noGrp="1"/>
          </p:cNvSpPr>
          <p:nvPr>
            <p:ph type="title"/>
          </p:nvPr>
        </p:nvSpPr>
        <p:spPr>
          <a:xfrm>
            <a:off x="316409" y="1562944"/>
            <a:ext cx="3767257" cy="1358678"/>
          </a:xfrm>
        </p:spPr>
        <p:txBody>
          <a:bodyPr/>
          <a:lstStyle/>
          <a:p>
            <a:r>
              <a:rPr lang="en-GB" dirty="0"/>
              <a:t>Agenda</a:t>
            </a:r>
            <a:endParaRPr lang="en-IN" dirty="0"/>
          </a:p>
        </p:txBody>
      </p:sp>
      <p:sp>
        <p:nvSpPr>
          <p:cNvPr id="3" name="Text Placeholder 2">
            <a:extLst>
              <a:ext uri="{FF2B5EF4-FFF2-40B4-BE49-F238E27FC236}">
                <a16:creationId xmlns:a16="http://schemas.microsoft.com/office/drawing/2014/main" id="{5933A96E-5B67-93FD-15C7-65EE7ED431BF}"/>
              </a:ext>
            </a:extLst>
          </p:cNvPr>
          <p:cNvSpPr>
            <a:spLocks noGrp="1"/>
          </p:cNvSpPr>
          <p:nvPr>
            <p:ph type="body" sz="quarter" idx="13"/>
          </p:nvPr>
        </p:nvSpPr>
        <p:spPr>
          <a:xfrm>
            <a:off x="388777" y="3426703"/>
            <a:ext cx="5564154" cy="2939401"/>
          </a:xfrm>
        </p:spPr>
        <p:txBody>
          <a:bodyPr/>
          <a:lstStyle/>
          <a:p>
            <a:pPr marL="342900" indent="-342900">
              <a:buFont typeface="Wingdings" panose="05000000000000000000" pitchFamily="2" charset="2"/>
              <a:buChar char="§"/>
            </a:pPr>
            <a:r>
              <a:rPr lang="en-GB" sz="2000" dirty="0">
                <a:latin typeface="+mj-lt"/>
              </a:rPr>
              <a:t>Abstract</a:t>
            </a:r>
          </a:p>
          <a:p>
            <a:pPr marL="342900" indent="-342900">
              <a:buFont typeface="Wingdings" panose="05000000000000000000" pitchFamily="2" charset="2"/>
              <a:buChar char="§"/>
            </a:pPr>
            <a:r>
              <a:rPr lang="en-GB" sz="2000" dirty="0">
                <a:latin typeface="+mj-lt"/>
              </a:rPr>
              <a:t>Evolution of Mobile Networks </a:t>
            </a:r>
          </a:p>
          <a:p>
            <a:pPr marL="342900" indent="-342900">
              <a:buFont typeface="Wingdings" panose="05000000000000000000" pitchFamily="2" charset="2"/>
              <a:buChar char="§"/>
            </a:pPr>
            <a:r>
              <a:rPr lang="en-GB" sz="2000" dirty="0">
                <a:latin typeface="+mj-lt"/>
              </a:rPr>
              <a:t>5G features &amp; Impact  on EMF </a:t>
            </a:r>
          </a:p>
          <a:p>
            <a:pPr marL="342900" indent="-342900">
              <a:buFont typeface="Wingdings" panose="05000000000000000000" pitchFamily="2" charset="2"/>
              <a:buChar char="§"/>
            </a:pPr>
            <a:r>
              <a:rPr lang="en-GB" sz="2000" dirty="0">
                <a:latin typeface="+mj-lt"/>
              </a:rPr>
              <a:t>Experimental setup</a:t>
            </a:r>
          </a:p>
          <a:p>
            <a:pPr marL="342900" indent="-342900">
              <a:buFont typeface="Wingdings" panose="05000000000000000000" pitchFamily="2" charset="2"/>
              <a:buChar char="§"/>
            </a:pPr>
            <a:r>
              <a:rPr lang="en-GB" sz="2000" dirty="0">
                <a:latin typeface="+mj-lt"/>
              </a:rPr>
              <a:t>Exposure Analysis</a:t>
            </a:r>
          </a:p>
          <a:p>
            <a:pPr marL="342900" indent="-342900">
              <a:buFont typeface="Wingdings" panose="05000000000000000000" pitchFamily="2" charset="2"/>
              <a:buChar char="§"/>
            </a:pPr>
            <a:r>
              <a:rPr lang="en-GB" sz="2000" dirty="0">
                <a:latin typeface="+mj-lt"/>
              </a:rPr>
              <a:t>Results</a:t>
            </a:r>
          </a:p>
          <a:p>
            <a:pPr marL="342900" indent="-342900">
              <a:buFont typeface="Wingdings" panose="05000000000000000000" pitchFamily="2" charset="2"/>
              <a:buChar char="§"/>
            </a:pPr>
            <a:r>
              <a:rPr lang="en-GB" sz="2000" dirty="0">
                <a:latin typeface="+mj-lt"/>
              </a:rPr>
              <a:t>Conclusions</a:t>
            </a:r>
          </a:p>
          <a:p>
            <a:endParaRPr lang="en-GB" dirty="0"/>
          </a:p>
          <a:p>
            <a:endParaRPr lang="en-IN" dirty="0"/>
          </a:p>
        </p:txBody>
      </p:sp>
      <p:sp>
        <p:nvSpPr>
          <p:cNvPr id="4" name="Footer Placeholder 3">
            <a:extLst>
              <a:ext uri="{FF2B5EF4-FFF2-40B4-BE49-F238E27FC236}">
                <a16:creationId xmlns:a16="http://schemas.microsoft.com/office/drawing/2014/main" id="{E54B4942-88AE-BC09-4273-226C7F469BF1}"/>
              </a:ext>
            </a:extLst>
          </p:cNvPr>
          <p:cNvSpPr>
            <a:spLocks noGrp="1"/>
          </p:cNvSpPr>
          <p:nvPr>
            <p:ph type="ftr" sz="quarter" idx="11"/>
          </p:nvPr>
        </p:nvSpPr>
        <p:spPr>
          <a:xfrm>
            <a:off x="336405" y="6366104"/>
            <a:ext cx="4114800" cy="365125"/>
          </a:xfrm>
        </p:spPr>
        <p:txBody>
          <a:bodyPr/>
          <a:lstStyle/>
          <a:p>
            <a:pPr rtl="0"/>
            <a:r>
              <a:rPr lang="en-GB" dirty="0"/>
              <a:t>University of Rome TorVergata</a:t>
            </a:r>
          </a:p>
        </p:txBody>
      </p:sp>
      <p:sp>
        <p:nvSpPr>
          <p:cNvPr id="5" name="Slide Number Placeholder 4">
            <a:extLst>
              <a:ext uri="{FF2B5EF4-FFF2-40B4-BE49-F238E27FC236}">
                <a16:creationId xmlns:a16="http://schemas.microsoft.com/office/drawing/2014/main" id="{9F97FEEC-13AE-5069-BA64-2A72C6822C0A}"/>
              </a:ext>
            </a:extLst>
          </p:cNvPr>
          <p:cNvSpPr>
            <a:spLocks noGrp="1"/>
          </p:cNvSpPr>
          <p:nvPr>
            <p:ph type="sldNum" sz="quarter" idx="12"/>
          </p:nvPr>
        </p:nvSpPr>
        <p:spPr/>
        <p:txBody>
          <a:bodyPr/>
          <a:lstStyle/>
          <a:p>
            <a:pPr rtl="0"/>
            <a:fld id="{FE024F78-56A6-7740-B68D-8D4D026EDF3F}" type="slidenum">
              <a:rPr lang="en-GB" smtClean="0"/>
              <a:pPr rtl="0"/>
              <a:t>2</a:t>
            </a:fld>
            <a:endParaRPr lang="en-GB" dirty="0"/>
          </a:p>
        </p:txBody>
      </p:sp>
      <p:pic>
        <p:nvPicPr>
          <p:cNvPr id="7" name="Picture 6" descr="A picture containing shape&#10;&#10;Description automatically generated">
            <a:extLst>
              <a:ext uri="{FF2B5EF4-FFF2-40B4-BE49-F238E27FC236}">
                <a16:creationId xmlns:a16="http://schemas.microsoft.com/office/drawing/2014/main" id="{67AE3A2D-2EB7-40DA-5C1E-37A9015C4E06}"/>
              </a:ext>
            </a:extLst>
          </p:cNvPr>
          <p:cNvPicPr>
            <a:picLocks noChangeAspect="1"/>
          </p:cNvPicPr>
          <p:nvPr/>
        </p:nvPicPr>
        <p:blipFill>
          <a:blip r:embed="rId3"/>
          <a:stretch>
            <a:fillRect/>
          </a:stretch>
        </p:blipFill>
        <p:spPr>
          <a:xfrm>
            <a:off x="6702570" y="1343186"/>
            <a:ext cx="5100653" cy="5076663"/>
          </a:xfrm>
          <a:prstGeom prst="rect">
            <a:avLst/>
          </a:prstGeom>
        </p:spPr>
      </p:pic>
    </p:spTree>
    <p:extLst>
      <p:ext uri="{BB962C8B-B14F-4D97-AF65-F5344CB8AC3E}">
        <p14:creationId xmlns:p14="http://schemas.microsoft.com/office/powerpoint/2010/main" val="934153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81987">
              <a:schemeClr val="accent6">
                <a:lumMod val="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373500" y="843212"/>
            <a:ext cx="2993204" cy="1164882"/>
          </a:xfrm>
        </p:spPr>
        <p:txBody>
          <a:bodyPr rtlCol="0"/>
          <a:lstStyle>
            <a:defPPr>
              <a:defRPr lang="en-GB"/>
            </a:defPPr>
          </a:lstStyle>
          <a:p>
            <a:pPr rtl="0"/>
            <a:r>
              <a:rPr lang="en-GB" dirty="0"/>
              <a:t>Abstract</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373500" y="2314164"/>
            <a:ext cx="11216839" cy="961087"/>
          </a:xfrm>
        </p:spPr>
        <p:txBody>
          <a:bodyPr rtlCol="0"/>
          <a:lstStyle>
            <a:defPPr>
              <a:defRPr lang="en-GB"/>
            </a:defPPr>
          </a:lstStyle>
          <a:p>
            <a:pPr rtl="0"/>
            <a:r>
              <a:rPr lang="en-GB" dirty="0"/>
              <a:t>Our research is focused</a:t>
            </a:r>
            <a:r>
              <a:rPr lang="en-GB" i="0" u="none" strike="noStrike" baseline="0" dirty="0"/>
              <a:t> on dealing with the problem of </a:t>
            </a:r>
            <a:r>
              <a:rPr lang="en-GB" b="1" i="0" u="none" strike="noStrike" baseline="0" dirty="0"/>
              <a:t>continuously monitoring the </a:t>
            </a:r>
            <a:r>
              <a:rPr lang="en-GB" b="1" dirty="0"/>
              <a:t>massive </a:t>
            </a:r>
            <a:r>
              <a:rPr lang="en-GB" b="1" i="0" u="none" strike="noStrike" baseline="0" dirty="0"/>
              <a:t>long-term 5G exposure and comparing the temporal  evolution of 5G </a:t>
            </a:r>
            <a:r>
              <a:rPr lang="en-GB" i="0" u="none" strike="noStrike" baseline="0" dirty="0"/>
              <a:t>exposure against the pre-5G one </a:t>
            </a:r>
            <a:r>
              <a:rPr lang="en-GB" i="0" u="none" strike="noStrike" baseline="0" dirty="0">
                <a:latin typeface="Abadi" panose="020B0604020104020204" pitchFamily="34" charset="0"/>
              </a:rPr>
              <a:t>.</a:t>
            </a:r>
            <a:endParaRPr lang="en-GB" dirty="0">
              <a:latin typeface="Abadi" panose="020B0604020104020204" pitchFamily="34" charset="0"/>
            </a:endParaRPr>
          </a:p>
          <a:p>
            <a:pPr rtl="0"/>
            <a:endParaRPr lang="en-GB" dirty="0"/>
          </a:p>
          <a:p>
            <a:pPr rtl="0"/>
            <a:endParaRPr lang="en-GB"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373500" y="3767895"/>
            <a:ext cx="10693568" cy="2469392"/>
          </a:xfrm>
        </p:spPr>
        <p:txBody>
          <a:bodyPr rtlCol="0"/>
          <a:lstStyle>
            <a:defPPr>
              <a:defRPr lang="en-GB"/>
            </a:defPPr>
          </a:lstStyle>
          <a:p>
            <a:pPr>
              <a:buFont typeface="Wingdings" panose="05000000000000000000" pitchFamily="2" charset="2"/>
              <a:buChar char="q"/>
            </a:pPr>
            <a:r>
              <a:rPr lang="en-GB" sz="1800" dirty="0">
                <a:latin typeface="Abadi" panose="020B0604020104020204" pitchFamily="34" charset="0"/>
              </a:rPr>
              <a:t>Design, a measuring  equipment and measurement parameters for continuous and long-term monitoring over various bands operated by multiple carriers hosted on the site.</a:t>
            </a:r>
          </a:p>
          <a:p>
            <a:pPr rtl="0">
              <a:buFont typeface="Wingdings" panose="05000000000000000000" pitchFamily="2" charset="2"/>
              <a:buChar char="q"/>
            </a:pPr>
            <a:r>
              <a:rPr lang="en-GB" sz="1800" i="0" u="none" strike="noStrike" baseline="0" dirty="0">
                <a:latin typeface="Abadi" panose="020B0604020104020204" pitchFamily="34" charset="0"/>
              </a:rPr>
              <a:t> Followed by a detailed analysis of massive long-term exposure trends</a:t>
            </a:r>
          </a:p>
          <a:p>
            <a:pPr>
              <a:buFont typeface="Wingdings" panose="05000000000000000000" pitchFamily="2" charset="2"/>
              <a:buChar char="q"/>
            </a:pPr>
            <a:r>
              <a:rPr lang="en-US" sz="1800" dirty="0">
                <a:effectLst/>
                <a:latin typeface="Abadi" panose="020B0604020104020204" pitchFamily="34" charset="0"/>
                <a:ea typeface="Calibri" panose="020F0502020204030204" pitchFamily="34" charset="0"/>
                <a:cs typeface="Times New Roman" panose="02020603050405020304" pitchFamily="18" charset="0"/>
              </a:rPr>
              <a:t>Investigate different operator wise analysis suggesting a growth of 5G instantaneous Electric field. </a:t>
            </a:r>
          </a:p>
          <a:p>
            <a:endParaRPr lang="en-GB" dirty="0"/>
          </a:p>
        </p:txBody>
      </p:sp>
      <p:sp>
        <p:nvSpPr>
          <p:cNvPr id="11" name="Footer Placeholder 3">
            <a:extLst>
              <a:ext uri="{FF2B5EF4-FFF2-40B4-BE49-F238E27FC236}">
                <a16:creationId xmlns:a16="http://schemas.microsoft.com/office/drawing/2014/main" id="{34871838-DC2F-5A59-33B7-88AC5747D031}"/>
              </a:ext>
            </a:extLst>
          </p:cNvPr>
          <p:cNvSpPr>
            <a:spLocks noGrp="1"/>
          </p:cNvSpPr>
          <p:nvPr>
            <p:ph type="ftr" sz="quarter" idx="11"/>
          </p:nvPr>
        </p:nvSpPr>
        <p:spPr/>
        <p:txBody>
          <a:bodyPr/>
          <a:lstStyle/>
          <a:p>
            <a:pPr rtl="0"/>
            <a:r>
              <a:rPr lang="en-GB" dirty="0"/>
              <a:t>University of Rome TorVergata</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3</a:t>
            </a:fld>
            <a:endParaRPr lang="en-GB" dirty="0"/>
          </a:p>
        </p:txBody>
      </p:sp>
    </p:spTree>
    <p:extLst>
      <p:ext uri="{BB962C8B-B14F-4D97-AF65-F5344CB8AC3E}">
        <p14:creationId xmlns:p14="http://schemas.microsoft.com/office/powerpoint/2010/main" val="2249031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rtlCol="0"/>
          <a:lstStyle>
            <a:defPPr>
              <a:defRPr lang="en-GB"/>
            </a:defPPr>
          </a:lstStyle>
          <a:p>
            <a:pPr rtl="0"/>
            <a:r>
              <a:rPr lang="en-GB" dirty="0"/>
              <a:t>Evolution of Mobile networks</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3"/>
          </p:nvPr>
        </p:nvSpPr>
        <p:spPr>
          <a:xfrm>
            <a:off x="4780980" y="3429000"/>
            <a:ext cx="2587137" cy="1721355"/>
          </a:xfrm>
        </p:spPr>
        <p:txBody>
          <a:bodyPr rtlCol="0"/>
          <a:lstStyle>
            <a:defPPr>
              <a:defRPr lang="en-GB"/>
            </a:defPPr>
          </a:lstStyle>
          <a:p>
            <a:pPr rtl="0"/>
            <a:endParaRPr lang="en-GB" dirty="0"/>
          </a:p>
          <a:p>
            <a:pPr rtl="0"/>
            <a:r>
              <a:rPr lang="en-GB" dirty="0"/>
              <a:t>Funding for </a:t>
            </a:r>
            <a:r>
              <a:rPr lang="en-GB" dirty="0" err="1"/>
              <a:t>futurerch</a:t>
            </a:r>
            <a:endParaRPr lang="en-GB" dirty="0"/>
          </a:p>
          <a:p>
            <a:pPr rtl="0"/>
            <a:endParaRPr lang="en-GB" dirty="0"/>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rtlCol="0"/>
          <a:lstStyle>
            <a:defPPr>
              <a:defRPr lang="en-GB"/>
            </a:defPPr>
          </a:lstStyle>
          <a:p>
            <a:pPr rtl="0"/>
            <a:r>
              <a:rPr lang="en-GB" dirty="0"/>
              <a:t>University of Rome TorVergata</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4</a:t>
            </a:fld>
            <a:endParaRPr lang="en-GB" dirty="0"/>
          </a:p>
        </p:txBody>
      </p:sp>
      <p:pic>
        <p:nvPicPr>
          <p:cNvPr id="7" name="Picture 6" descr="Diagram&#10;&#10;Description automatically generated">
            <a:extLst>
              <a:ext uri="{FF2B5EF4-FFF2-40B4-BE49-F238E27FC236}">
                <a16:creationId xmlns:a16="http://schemas.microsoft.com/office/drawing/2014/main" id="{BB388D48-B6D3-FE08-5A8E-AE6C6492CCBD}"/>
              </a:ext>
            </a:extLst>
          </p:cNvPr>
          <p:cNvPicPr>
            <a:picLocks noChangeAspect="1"/>
          </p:cNvPicPr>
          <p:nvPr/>
        </p:nvPicPr>
        <p:blipFill>
          <a:blip r:embed="rId3"/>
          <a:stretch>
            <a:fillRect/>
          </a:stretch>
        </p:blipFill>
        <p:spPr>
          <a:xfrm>
            <a:off x="1546841" y="1690688"/>
            <a:ext cx="9055413" cy="4507774"/>
          </a:xfrm>
          <a:prstGeom prst="rect">
            <a:avLst/>
          </a:prstGeom>
        </p:spPr>
      </p:pic>
    </p:spTree>
    <p:extLst>
      <p:ext uri="{BB962C8B-B14F-4D97-AF65-F5344CB8AC3E}">
        <p14:creationId xmlns:p14="http://schemas.microsoft.com/office/powerpoint/2010/main" val="3984182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7F79CD1-6DC9-41A5-AF65-768F0FC8A53A}"/>
              </a:ext>
            </a:extLst>
          </p:cNvPr>
          <p:cNvSpPr>
            <a:spLocks noGrp="1"/>
          </p:cNvSpPr>
          <p:nvPr>
            <p:ph type="title"/>
          </p:nvPr>
        </p:nvSpPr>
        <p:spPr>
          <a:xfrm>
            <a:off x="835370" y="365125"/>
            <a:ext cx="10515601" cy="1325563"/>
          </a:xfrm>
        </p:spPr>
        <p:txBody>
          <a:bodyPr rtlCol="0"/>
          <a:lstStyle>
            <a:defPPr>
              <a:defRPr lang="en-GB"/>
            </a:defPPr>
          </a:lstStyle>
          <a:p>
            <a:pPr rtl="0"/>
            <a:r>
              <a:rPr lang="en-GB" dirty="0"/>
              <a:t>Types of Mobile Networks</a:t>
            </a:r>
          </a:p>
        </p:txBody>
      </p:sp>
      <p:sp>
        <p:nvSpPr>
          <p:cNvPr id="4" name="Footer Placeholder 3">
            <a:extLst>
              <a:ext uri="{FF2B5EF4-FFF2-40B4-BE49-F238E27FC236}">
                <a16:creationId xmlns:a16="http://schemas.microsoft.com/office/drawing/2014/main" id="{A882BD00-13B5-B87F-2C90-758D17EDB8FE}"/>
              </a:ext>
            </a:extLst>
          </p:cNvPr>
          <p:cNvSpPr>
            <a:spLocks noGrp="1"/>
          </p:cNvSpPr>
          <p:nvPr>
            <p:ph type="ftr" sz="quarter" idx="11"/>
          </p:nvPr>
        </p:nvSpPr>
        <p:spPr>
          <a:xfrm>
            <a:off x="336405" y="6323112"/>
            <a:ext cx="4114800" cy="365125"/>
          </a:xfrm>
        </p:spPr>
        <p:txBody>
          <a:bodyPr/>
          <a:lstStyle/>
          <a:p>
            <a:pPr rtl="0"/>
            <a:r>
              <a:rPr lang="en-GB" dirty="0"/>
              <a:t>University of Rome TorVergata</a:t>
            </a:r>
          </a:p>
        </p:txBody>
      </p:sp>
      <p:sp>
        <p:nvSpPr>
          <p:cNvPr id="5" name="Slide Number Placeholder 4">
            <a:extLst>
              <a:ext uri="{FF2B5EF4-FFF2-40B4-BE49-F238E27FC236}">
                <a16:creationId xmlns:a16="http://schemas.microsoft.com/office/drawing/2014/main" id="{A2C2D9DF-66D1-AA3F-957E-D0A6B7383554}"/>
              </a:ext>
            </a:extLst>
          </p:cNvPr>
          <p:cNvSpPr>
            <a:spLocks noGrp="1"/>
          </p:cNvSpPr>
          <p:nvPr>
            <p:ph type="sldNum" sz="quarter" idx="12"/>
          </p:nvPr>
        </p:nvSpPr>
        <p:spPr/>
        <p:txBody>
          <a:bodyPr/>
          <a:lstStyle/>
          <a:p>
            <a:pPr rtl="0"/>
            <a:fld id="{FE024F78-56A6-7740-B68D-8D4D026EDF3F}" type="slidenum">
              <a:rPr lang="en-GB" smtClean="0"/>
              <a:pPr rtl="0"/>
              <a:t>5</a:t>
            </a:fld>
            <a:endParaRPr lang="en-GB" dirty="0"/>
          </a:p>
        </p:txBody>
      </p:sp>
      <p:sp>
        <p:nvSpPr>
          <p:cNvPr id="7" name="Rectangle: Rounded Corners 6">
            <a:extLst>
              <a:ext uri="{FF2B5EF4-FFF2-40B4-BE49-F238E27FC236}">
                <a16:creationId xmlns:a16="http://schemas.microsoft.com/office/drawing/2014/main" id="{8F53D3C2-BC8D-A295-AC75-9F5B3693776F}"/>
              </a:ext>
            </a:extLst>
          </p:cNvPr>
          <p:cNvSpPr/>
          <p:nvPr/>
        </p:nvSpPr>
        <p:spPr>
          <a:xfrm>
            <a:off x="478465" y="1892595"/>
            <a:ext cx="4774018" cy="166419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DB2132E2-4DAC-8158-A87C-7B08AB6B1B04}"/>
              </a:ext>
            </a:extLst>
          </p:cNvPr>
          <p:cNvSpPr/>
          <p:nvPr/>
        </p:nvSpPr>
        <p:spPr>
          <a:xfrm>
            <a:off x="6885433" y="1923875"/>
            <a:ext cx="4733410" cy="166419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CB5D7E28-4D65-6CC0-6908-CD90ED92DA43}"/>
              </a:ext>
            </a:extLst>
          </p:cNvPr>
          <p:cNvSpPr/>
          <p:nvPr/>
        </p:nvSpPr>
        <p:spPr>
          <a:xfrm>
            <a:off x="542260" y="4401881"/>
            <a:ext cx="4880132" cy="1824317"/>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8AC34CF6-11AE-41D5-D5D1-2E303FB3881B}"/>
              </a:ext>
            </a:extLst>
          </p:cNvPr>
          <p:cNvSpPr/>
          <p:nvPr/>
        </p:nvSpPr>
        <p:spPr>
          <a:xfrm>
            <a:off x="6885433" y="4401881"/>
            <a:ext cx="4733410" cy="1667069"/>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40D2ED31-C38D-DF12-1559-108F44BDABAB}"/>
              </a:ext>
            </a:extLst>
          </p:cNvPr>
          <p:cNvSpPr txBox="1"/>
          <p:nvPr/>
        </p:nvSpPr>
        <p:spPr>
          <a:xfrm>
            <a:off x="710323" y="1946275"/>
            <a:ext cx="3090859" cy="646331"/>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mj-lt"/>
              </a:rPr>
              <a:t>First Generation(1G</a:t>
            </a:r>
            <a:r>
              <a:rPr lang="en-GB" dirty="0">
                <a:latin typeface="Abadi" panose="020B0604020104020204" pitchFamily="34" charset="0"/>
              </a:rPr>
              <a:t>)</a:t>
            </a:r>
          </a:p>
          <a:p>
            <a:pPr marL="285750" indent="-285750">
              <a:buFont typeface="Wingdings" panose="05000000000000000000" pitchFamily="2" charset="2"/>
              <a:buChar char="Ø"/>
            </a:pPr>
            <a:endParaRPr lang="en-IN" dirty="0"/>
          </a:p>
        </p:txBody>
      </p:sp>
      <p:sp>
        <p:nvSpPr>
          <p:cNvPr id="12" name="TextBox 11">
            <a:extLst>
              <a:ext uri="{FF2B5EF4-FFF2-40B4-BE49-F238E27FC236}">
                <a16:creationId xmlns:a16="http://schemas.microsoft.com/office/drawing/2014/main" id="{59F8D725-069A-1859-BF2A-1773045DFA25}"/>
              </a:ext>
            </a:extLst>
          </p:cNvPr>
          <p:cNvSpPr txBox="1"/>
          <p:nvPr/>
        </p:nvSpPr>
        <p:spPr>
          <a:xfrm>
            <a:off x="709840" y="2356464"/>
            <a:ext cx="4373097" cy="1200329"/>
          </a:xfrm>
          <a:prstGeom prst="rect">
            <a:avLst/>
          </a:prstGeom>
          <a:noFill/>
        </p:spPr>
        <p:txBody>
          <a:bodyPr wrap="square" rtlCol="0">
            <a:spAutoFit/>
          </a:bodyPr>
          <a:lstStyle/>
          <a:p>
            <a:pPr marL="285750" indent="-285750" rtl="0">
              <a:lnSpc>
                <a:spcPct val="150000"/>
              </a:lnSpc>
              <a:buFont typeface="Arial" panose="020B0604020202020204" pitchFamily="34" charset="0"/>
              <a:buChar char="•"/>
            </a:pPr>
            <a:r>
              <a:rPr lang="en-GB" sz="1800" b="0" i="0" u="none" strike="noStrike" baseline="0" dirty="0">
                <a:latin typeface="Abadi" panose="020B0604020104020204" pitchFamily="34" charset="0"/>
              </a:rPr>
              <a:t>Nordic Mobile Telephone (NMT) </a:t>
            </a:r>
            <a:endParaRPr lang="en-GB" dirty="0">
              <a:latin typeface="Abadi" panose="020B0604020104020204" pitchFamily="34" charset="0"/>
            </a:endParaRPr>
          </a:p>
          <a:p>
            <a:pPr marL="285750" indent="-285750" rtl="0">
              <a:lnSpc>
                <a:spcPct val="150000"/>
              </a:lnSpc>
              <a:buFont typeface="Arial" panose="020B0604020202020204" pitchFamily="34" charset="0"/>
              <a:buChar char="•"/>
            </a:pPr>
            <a:r>
              <a:rPr lang="en-IN" sz="1800" kern="0" dirty="0">
                <a:effectLst/>
                <a:latin typeface="Abadi" panose="020B0604020104020204" pitchFamily="34" charset="0"/>
                <a:ea typeface="Calibri" panose="020F0502020204030204" pitchFamily="34" charset="0"/>
              </a:rPr>
              <a:t>Advanced Mobile Phone System (AMPS) </a:t>
            </a:r>
            <a:endParaRPr lang="en-GB" dirty="0">
              <a:latin typeface="Abadi" panose="020B0604020104020204" pitchFamily="34" charset="0"/>
            </a:endParaRPr>
          </a:p>
          <a:p>
            <a:endParaRPr lang="en-IN" dirty="0"/>
          </a:p>
        </p:txBody>
      </p:sp>
      <p:sp>
        <p:nvSpPr>
          <p:cNvPr id="13" name="TextBox 12">
            <a:extLst>
              <a:ext uri="{FF2B5EF4-FFF2-40B4-BE49-F238E27FC236}">
                <a16:creationId xmlns:a16="http://schemas.microsoft.com/office/drawing/2014/main" id="{8D4E5D39-243C-F30B-E56B-EB03DA994294}"/>
              </a:ext>
            </a:extLst>
          </p:cNvPr>
          <p:cNvSpPr txBox="1"/>
          <p:nvPr/>
        </p:nvSpPr>
        <p:spPr>
          <a:xfrm>
            <a:off x="679971" y="4404340"/>
            <a:ext cx="4307210" cy="646331"/>
          </a:xfrm>
          <a:prstGeom prst="rect">
            <a:avLst/>
          </a:prstGeom>
          <a:noFill/>
        </p:spPr>
        <p:txBody>
          <a:bodyPr wrap="square" rtlCol="0">
            <a:spAutoFit/>
          </a:bodyPr>
          <a:lstStyle/>
          <a:p>
            <a:pPr marL="342900" indent="-342900">
              <a:buFont typeface="Wingdings" panose="05000000000000000000" pitchFamily="2" charset="2"/>
              <a:buChar char="Ø"/>
            </a:pPr>
            <a:r>
              <a:rPr lang="en-GB" dirty="0">
                <a:latin typeface="+mj-lt"/>
              </a:rPr>
              <a:t>Second Generation(2G)</a:t>
            </a:r>
          </a:p>
          <a:p>
            <a:endParaRPr lang="en-IN" dirty="0"/>
          </a:p>
        </p:txBody>
      </p:sp>
      <p:sp>
        <p:nvSpPr>
          <p:cNvPr id="14" name="Text Placeholder 4">
            <a:extLst>
              <a:ext uri="{FF2B5EF4-FFF2-40B4-BE49-F238E27FC236}">
                <a16:creationId xmlns:a16="http://schemas.microsoft.com/office/drawing/2014/main" id="{8BFCB469-C706-8A75-CEF8-4E6721AC6A35}"/>
              </a:ext>
            </a:extLst>
          </p:cNvPr>
          <p:cNvSpPr txBox="1">
            <a:spLocks/>
          </p:cNvSpPr>
          <p:nvPr/>
        </p:nvSpPr>
        <p:spPr>
          <a:xfrm>
            <a:off x="710323" y="4926885"/>
            <a:ext cx="4542160" cy="866039"/>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800" dirty="0">
                <a:solidFill>
                  <a:schemeClr val="tx1"/>
                </a:solidFill>
                <a:latin typeface="Abadi" panose="020B0604020104020204" pitchFamily="34" charset="0"/>
              </a:rPr>
              <a:t>Time Division Multiple Access(TDMA)</a:t>
            </a:r>
          </a:p>
          <a:p>
            <a:pPr marL="285750" indent="-285750">
              <a:buFont typeface="Arial" panose="020B0604020202020204" pitchFamily="34" charset="0"/>
              <a:buChar char="•"/>
            </a:pPr>
            <a:r>
              <a:rPr lang="en-GB" sz="1800" dirty="0">
                <a:solidFill>
                  <a:schemeClr val="tx1"/>
                </a:solidFill>
                <a:latin typeface="Abadi" panose="020B0604020104020204" pitchFamily="34" charset="0"/>
              </a:rPr>
              <a:t>Global System for Mobile Communications(GSM) </a:t>
            </a:r>
          </a:p>
          <a:p>
            <a:endParaRPr lang="en-GB" sz="1800" dirty="0">
              <a:latin typeface="Abadi" panose="020B0604020104020204" pitchFamily="34" charset="0"/>
            </a:endParaRPr>
          </a:p>
        </p:txBody>
      </p:sp>
      <p:sp>
        <p:nvSpPr>
          <p:cNvPr id="15" name="TextBox 14">
            <a:extLst>
              <a:ext uri="{FF2B5EF4-FFF2-40B4-BE49-F238E27FC236}">
                <a16:creationId xmlns:a16="http://schemas.microsoft.com/office/drawing/2014/main" id="{92349A98-19EA-71A5-C93E-D4878F2918BE}"/>
              </a:ext>
            </a:extLst>
          </p:cNvPr>
          <p:cNvSpPr txBox="1"/>
          <p:nvPr/>
        </p:nvSpPr>
        <p:spPr>
          <a:xfrm>
            <a:off x="6013174" y="1690688"/>
            <a:ext cx="1600200" cy="369332"/>
          </a:xfrm>
          <a:prstGeom prst="rect">
            <a:avLst/>
          </a:prstGeom>
          <a:noFill/>
        </p:spPr>
        <p:txBody>
          <a:bodyPr wrap="square" rtlCol="0">
            <a:spAutoFit/>
          </a:bodyPr>
          <a:lstStyle/>
          <a:p>
            <a:r>
              <a:rPr lang="en-GB" dirty="0"/>
              <a:t>ret</a:t>
            </a:r>
            <a:endParaRPr lang="en-IN" dirty="0"/>
          </a:p>
        </p:txBody>
      </p:sp>
      <p:sp>
        <p:nvSpPr>
          <p:cNvPr id="16" name="Text Placeholder 2">
            <a:extLst>
              <a:ext uri="{FF2B5EF4-FFF2-40B4-BE49-F238E27FC236}">
                <a16:creationId xmlns:a16="http://schemas.microsoft.com/office/drawing/2014/main" id="{0D0F594F-52EE-1C96-E10B-C8ECF32016C6}"/>
              </a:ext>
            </a:extLst>
          </p:cNvPr>
          <p:cNvSpPr txBox="1">
            <a:spLocks/>
          </p:cNvSpPr>
          <p:nvPr/>
        </p:nvSpPr>
        <p:spPr>
          <a:xfrm>
            <a:off x="7331270" y="1987971"/>
            <a:ext cx="4569678" cy="500800"/>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pPr marL="342900" indent="-342900">
              <a:buFont typeface="Wingdings" panose="05000000000000000000" pitchFamily="2" charset="2"/>
              <a:buChar char="Ø"/>
            </a:pPr>
            <a:r>
              <a:rPr lang="en-IN" sz="1800" dirty="0">
                <a:solidFill>
                  <a:schemeClr val="tx1"/>
                </a:solidFill>
              </a:rPr>
              <a:t>Third</a:t>
            </a:r>
            <a:r>
              <a:rPr lang="en-IN" sz="2000" dirty="0">
                <a:solidFill>
                  <a:schemeClr val="tx1"/>
                </a:solidFill>
              </a:rPr>
              <a:t> </a:t>
            </a:r>
            <a:r>
              <a:rPr lang="en-IN" sz="1800" dirty="0">
                <a:solidFill>
                  <a:schemeClr val="tx1"/>
                </a:solidFill>
              </a:rPr>
              <a:t>Generation(3</a:t>
            </a:r>
            <a:r>
              <a:rPr lang="en-IN" sz="1800" b="1" dirty="0">
                <a:solidFill>
                  <a:schemeClr val="tx1"/>
                </a:solidFill>
                <a:latin typeface="Biome Light" panose="020B0303030204020804" pitchFamily="34" charset="0"/>
                <a:cs typeface="Biome Light" panose="020B0303030204020804" pitchFamily="34" charset="0"/>
              </a:rPr>
              <a:t>G</a:t>
            </a:r>
            <a:r>
              <a:rPr lang="en-IN" sz="1800" dirty="0">
                <a:solidFill>
                  <a:schemeClr val="tx1"/>
                </a:solidFill>
              </a:rPr>
              <a:t>)</a:t>
            </a:r>
          </a:p>
        </p:txBody>
      </p:sp>
      <p:sp>
        <p:nvSpPr>
          <p:cNvPr id="17" name="TextBox 16">
            <a:extLst>
              <a:ext uri="{FF2B5EF4-FFF2-40B4-BE49-F238E27FC236}">
                <a16:creationId xmlns:a16="http://schemas.microsoft.com/office/drawing/2014/main" id="{1D4739EC-86B7-B271-AD66-68D06E724138}"/>
              </a:ext>
            </a:extLst>
          </p:cNvPr>
          <p:cNvSpPr txBox="1"/>
          <p:nvPr/>
        </p:nvSpPr>
        <p:spPr>
          <a:xfrm>
            <a:off x="7378997" y="2238371"/>
            <a:ext cx="5111495" cy="1615827"/>
          </a:xfrm>
          <a:prstGeom prst="rect">
            <a:avLst/>
          </a:prstGeom>
          <a:noFill/>
        </p:spPr>
        <p:txBody>
          <a:bodyPr wrap="square" rtlCol="0">
            <a:spAutoFit/>
          </a:bodyPr>
          <a:lstStyle/>
          <a:p>
            <a:pPr marL="285750" indent="-285750" rtl="0">
              <a:lnSpc>
                <a:spcPct val="150000"/>
              </a:lnSpc>
              <a:buFont typeface="Arial" panose="020B0604020202020204" pitchFamily="34" charset="0"/>
              <a:buChar char="•"/>
            </a:pPr>
            <a:r>
              <a:rPr lang="en-GB" dirty="0">
                <a:latin typeface="Abadi" panose="020B0604020104020204" pitchFamily="34" charset="0"/>
              </a:rPr>
              <a:t> U</a:t>
            </a:r>
            <a:r>
              <a:rPr lang="en-GB" sz="1800" b="0" i="0" u="none" strike="noStrike" baseline="0" dirty="0">
                <a:latin typeface="Abadi" panose="020B0604020104020204" pitchFamily="34" charset="0"/>
              </a:rPr>
              <a:t>MTS or W-CDMA</a:t>
            </a:r>
          </a:p>
          <a:p>
            <a:pPr marL="285750" indent="-285750" rtl="0">
              <a:lnSpc>
                <a:spcPct val="150000"/>
              </a:lnSpc>
              <a:buFont typeface="Arial" panose="020B0604020202020204" pitchFamily="34" charset="0"/>
              <a:buChar char="•"/>
            </a:pPr>
            <a:r>
              <a:rPr lang="en-GB" dirty="0">
                <a:latin typeface="Abadi" panose="020B0604020104020204" pitchFamily="34" charset="0"/>
              </a:rPr>
              <a:t>TD-SCDMA</a:t>
            </a:r>
          </a:p>
          <a:p>
            <a:pPr marL="285750" indent="-285750" rtl="0">
              <a:lnSpc>
                <a:spcPct val="150000"/>
              </a:lnSpc>
              <a:buFont typeface="Arial" panose="020B0604020202020204" pitchFamily="34" charset="0"/>
              <a:buChar char="•"/>
            </a:pPr>
            <a:r>
              <a:rPr lang="en-IN" kern="0" dirty="0">
                <a:latin typeface="Abadi" panose="020B0604020104020204" pitchFamily="34" charset="0"/>
                <a:ea typeface="Calibri" panose="020F0502020204030204" pitchFamily="34" charset="0"/>
              </a:rPr>
              <a:t>CDMA-2000</a:t>
            </a:r>
            <a:endParaRPr lang="en-GB" dirty="0">
              <a:latin typeface="Abadi" panose="020B0604020104020204" pitchFamily="34" charset="0"/>
            </a:endParaRPr>
          </a:p>
          <a:p>
            <a:endParaRPr lang="en-IN" dirty="0"/>
          </a:p>
        </p:txBody>
      </p:sp>
      <p:sp>
        <p:nvSpPr>
          <p:cNvPr id="21" name="Text Placeholder 2">
            <a:extLst>
              <a:ext uri="{FF2B5EF4-FFF2-40B4-BE49-F238E27FC236}">
                <a16:creationId xmlns:a16="http://schemas.microsoft.com/office/drawing/2014/main" id="{17B7D6D0-1D17-0323-322B-765CB554167E}"/>
              </a:ext>
            </a:extLst>
          </p:cNvPr>
          <p:cNvSpPr txBox="1">
            <a:spLocks/>
          </p:cNvSpPr>
          <p:nvPr/>
        </p:nvSpPr>
        <p:spPr>
          <a:xfrm>
            <a:off x="7378997" y="4472669"/>
            <a:ext cx="3203447" cy="509671"/>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pPr marL="342900" indent="-342900">
              <a:buFont typeface="Wingdings" panose="05000000000000000000" pitchFamily="2" charset="2"/>
              <a:buChar char="Ø"/>
            </a:pPr>
            <a:r>
              <a:rPr lang="en-IN" sz="1800" dirty="0">
                <a:solidFill>
                  <a:schemeClr val="tx1"/>
                </a:solidFill>
              </a:rPr>
              <a:t>Fourth</a:t>
            </a:r>
            <a:r>
              <a:rPr lang="en-IN" sz="2000" dirty="0">
                <a:solidFill>
                  <a:schemeClr val="tx1"/>
                </a:solidFill>
              </a:rPr>
              <a:t> </a:t>
            </a:r>
            <a:r>
              <a:rPr lang="en-IN" sz="1800" dirty="0">
                <a:solidFill>
                  <a:schemeClr val="tx1"/>
                </a:solidFill>
              </a:rPr>
              <a:t>Generation(</a:t>
            </a:r>
            <a:r>
              <a:rPr lang="en-IN" sz="1800" b="1" dirty="0">
                <a:solidFill>
                  <a:schemeClr val="tx1"/>
                </a:solidFill>
                <a:latin typeface="Biome Light" panose="020B0303030204020804" pitchFamily="34" charset="0"/>
                <a:cs typeface="Biome Light" panose="020B0303030204020804" pitchFamily="34" charset="0"/>
              </a:rPr>
              <a:t>4G</a:t>
            </a:r>
            <a:r>
              <a:rPr lang="en-IN" sz="1800" dirty="0">
                <a:solidFill>
                  <a:schemeClr val="tx1"/>
                </a:solidFill>
              </a:rPr>
              <a:t>)</a:t>
            </a:r>
          </a:p>
        </p:txBody>
      </p:sp>
      <p:sp>
        <p:nvSpPr>
          <p:cNvPr id="22" name="TextBox 21">
            <a:extLst>
              <a:ext uri="{FF2B5EF4-FFF2-40B4-BE49-F238E27FC236}">
                <a16:creationId xmlns:a16="http://schemas.microsoft.com/office/drawing/2014/main" id="{DEAE738F-C168-8490-618C-87C3EF7D4018}"/>
              </a:ext>
            </a:extLst>
          </p:cNvPr>
          <p:cNvSpPr txBox="1"/>
          <p:nvPr/>
        </p:nvSpPr>
        <p:spPr>
          <a:xfrm>
            <a:off x="7331270" y="4760011"/>
            <a:ext cx="5111495" cy="1200329"/>
          </a:xfrm>
          <a:prstGeom prst="rect">
            <a:avLst/>
          </a:prstGeom>
          <a:noFill/>
        </p:spPr>
        <p:txBody>
          <a:bodyPr wrap="square" rtlCol="0">
            <a:spAutoFit/>
          </a:bodyPr>
          <a:lstStyle/>
          <a:p>
            <a:pPr marL="285750" indent="-285750" rtl="0">
              <a:lnSpc>
                <a:spcPct val="150000"/>
              </a:lnSpc>
              <a:buFont typeface="Arial" panose="020B0604020202020204" pitchFamily="34" charset="0"/>
              <a:buChar char="•"/>
            </a:pPr>
            <a:r>
              <a:rPr lang="en-GB" dirty="0">
                <a:latin typeface="Abadi" panose="020B0604020104020204" pitchFamily="34" charset="0"/>
              </a:rPr>
              <a:t> FDD-LTE(Frequency Division Duplex) </a:t>
            </a:r>
            <a:endParaRPr lang="en-GB" sz="1800" b="0" i="0" u="none" strike="noStrike" baseline="0" dirty="0">
              <a:latin typeface="Abadi" panose="020B0604020104020204" pitchFamily="34" charset="0"/>
            </a:endParaRPr>
          </a:p>
          <a:p>
            <a:pPr marL="285750" indent="-285750" rtl="0">
              <a:lnSpc>
                <a:spcPct val="150000"/>
              </a:lnSpc>
              <a:buFont typeface="Arial" panose="020B0604020202020204" pitchFamily="34" charset="0"/>
              <a:buChar char="•"/>
            </a:pPr>
            <a:r>
              <a:rPr lang="en-GB" dirty="0">
                <a:latin typeface="Abadi" panose="020B0604020104020204" pitchFamily="34" charset="0"/>
              </a:rPr>
              <a:t>TDD-LTE(Time Division Duplex) </a:t>
            </a:r>
          </a:p>
          <a:p>
            <a:endParaRPr lang="en-IN" dirty="0"/>
          </a:p>
        </p:txBody>
      </p:sp>
    </p:spTree>
    <p:extLst>
      <p:ext uri="{BB962C8B-B14F-4D97-AF65-F5344CB8AC3E}">
        <p14:creationId xmlns:p14="http://schemas.microsoft.com/office/powerpoint/2010/main" val="2846501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81987">
              <a:schemeClr val="accent6">
                <a:lumMod val="50000"/>
                <a:alpha val="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32EC3E8B-FA41-E36D-BF25-2CE3C7B64770}"/>
              </a:ext>
            </a:extLst>
          </p:cNvPr>
          <p:cNvSpPr>
            <a:spLocks noGrp="1"/>
          </p:cNvSpPr>
          <p:nvPr>
            <p:ph type="title"/>
          </p:nvPr>
        </p:nvSpPr>
        <p:spPr>
          <a:xfrm>
            <a:off x="636442" y="797673"/>
            <a:ext cx="9158018" cy="531656"/>
          </a:xfrm>
        </p:spPr>
        <p:txBody>
          <a:bodyPr/>
          <a:lstStyle/>
          <a:p>
            <a:r>
              <a:rPr lang="en-GB" sz="4000" dirty="0"/>
              <a:t>5G Features and Impact on EMF </a:t>
            </a:r>
            <a:endParaRPr lang="en-IN" sz="4000" dirty="0"/>
          </a:p>
        </p:txBody>
      </p:sp>
      <p:sp>
        <p:nvSpPr>
          <p:cNvPr id="7" name="Footer Placeholder 6">
            <a:extLst>
              <a:ext uri="{FF2B5EF4-FFF2-40B4-BE49-F238E27FC236}">
                <a16:creationId xmlns:a16="http://schemas.microsoft.com/office/drawing/2014/main" id="{A5616972-BF68-87C5-D3C3-97B47983E975}"/>
              </a:ext>
            </a:extLst>
          </p:cNvPr>
          <p:cNvSpPr>
            <a:spLocks noGrp="1"/>
          </p:cNvSpPr>
          <p:nvPr>
            <p:ph type="ftr" sz="quarter" idx="11"/>
          </p:nvPr>
        </p:nvSpPr>
        <p:spPr/>
        <p:txBody>
          <a:bodyPr anchor="ctr">
            <a:normAutofit/>
          </a:bodyPr>
          <a:lstStyle/>
          <a:p>
            <a:pPr rtl="0">
              <a:spcAft>
                <a:spcPts val="600"/>
              </a:spcAft>
            </a:pPr>
            <a:r>
              <a:rPr lang="en-GB" dirty="0"/>
              <a:t>University of Rome TorVergata</a:t>
            </a:r>
          </a:p>
        </p:txBody>
      </p:sp>
      <p:sp>
        <p:nvSpPr>
          <p:cNvPr id="8" name="Slide Number Placeholder 7">
            <a:extLst>
              <a:ext uri="{FF2B5EF4-FFF2-40B4-BE49-F238E27FC236}">
                <a16:creationId xmlns:a16="http://schemas.microsoft.com/office/drawing/2014/main" id="{A2A825F4-3661-7B25-8652-4BA4599F347B}"/>
              </a:ext>
            </a:extLst>
          </p:cNvPr>
          <p:cNvSpPr>
            <a:spLocks noGrp="1"/>
          </p:cNvSpPr>
          <p:nvPr>
            <p:ph type="sldNum" sz="quarter" idx="12"/>
          </p:nvPr>
        </p:nvSpPr>
        <p:spPr/>
        <p:txBody>
          <a:bodyPr anchor="ctr">
            <a:normAutofit/>
          </a:bodyPr>
          <a:lstStyle/>
          <a:p>
            <a:pPr rtl="0">
              <a:spcAft>
                <a:spcPts val="600"/>
              </a:spcAft>
            </a:pPr>
            <a:fld id="{FE024F78-56A6-7740-B68D-8D4D026EDF3F}" type="slidenum">
              <a:rPr lang="en-GB" smtClean="0"/>
              <a:pPr rtl="0">
                <a:spcAft>
                  <a:spcPts val="600"/>
                </a:spcAft>
              </a:pPr>
              <a:t>6</a:t>
            </a:fld>
            <a:endParaRPr lang="en-GB"/>
          </a:p>
        </p:txBody>
      </p:sp>
      <p:sp>
        <p:nvSpPr>
          <p:cNvPr id="5" name="TextBox 4">
            <a:extLst>
              <a:ext uri="{FF2B5EF4-FFF2-40B4-BE49-F238E27FC236}">
                <a16:creationId xmlns:a16="http://schemas.microsoft.com/office/drawing/2014/main" id="{E11A8954-C9B3-6F3D-1751-D213D6AFF1B6}"/>
              </a:ext>
            </a:extLst>
          </p:cNvPr>
          <p:cNvSpPr txBox="1"/>
          <p:nvPr/>
        </p:nvSpPr>
        <p:spPr>
          <a:xfrm>
            <a:off x="5046983" y="1698791"/>
            <a:ext cx="7014648" cy="5003649"/>
          </a:xfrm>
          <a:prstGeom prst="rect">
            <a:avLst/>
          </a:prstGeom>
          <a:solidFill>
            <a:schemeClr val="bg1"/>
          </a:solidFill>
        </p:spPr>
        <p:txBody>
          <a:bodyPr wrap="square" rtlCol="0">
            <a:spAutoFit/>
          </a:bodyPr>
          <a:lstStyle/>
          <a:p>
            <a:endParaRPr lang="en-IN" dirty="0"/>
          </a:p>
        </p:txBody>
      </p:sp>
      <p:pic>
        <p:nvPicPr>
          <p:cNvPr id="6" name="Picture 5">
            <a:extLst>
              <a:ext uri="{FF2B5EF4-FFF2-40B4-BE49-F238E27FC236}">
                <a16:creationId xmlns:a16="http://schemas.microsoft.com/office/drawing/2014/main" id="{A0CBF0C9-DFFF-5659-5D51-BD6C373F62D3}"/>
              </a:ext>
            </a:extLst>
          </p:cNvPr>
          <p:cNvPicPr>
            <a:picLocks noChangeAspect="1"/>
          </p:cNvPicPr>
          <p:nvPr/>
        </p:nvPicPr>
        <p:blipFill>
          <a:blip r:embed="rId3"/>
          <a:stretch>
            <a:fillRect/>
          </a:stretch>
        </p:blipFill>
        <p:spPr>
          <a:xfrm>
            <a:off x="5139233" y="1828283"/>
            <a:ext cx="6922398" cy="4920109"/>
          </a:xfrm>
          <a:prstGeom prst="rect">
            <a:avLst/>
          </a:prstGeom>
        </p:spPr>
      </p:pic>
      <p:sp>
        <p:nvSpPr>
          <p:cNvPr id="9" name="TextBox 8">
            <a:extLst>
              <a:ext uri="{FF2B5EF4-FFF2-40B4-BE49-F238E27FC236}">
                <a16:creationId xmlns:a16="http://schemas.microsoft.com/office/drawing/2014/main" id="{B54D1BBB-DDE6-7DB9-D26F-CDE23EA10791}"/>
              </a:ext>
            </a:extLst>
          </p:cNvPr>
          <p:cNvSpPr txBox="1"/>
          <p:nvPr/>
        </p:nvSpPr>
        <p:spPr>
          <a:xfrm>
            <a:off x="601296" y="4287049"/>
            <a:ext cx="2883159" cy="400110"/>
          </a:xfrm>
          <a:prstGeom prst="rect">
            <a:avLst/>
          </a:prstGeom>
          <a:noFill/>
        </p:spPr>
        <p:txBody>
          <a:bodyPr wrap="square" rtlCol="0">
            <a:spAutoFit/>
          </a:bodyPr>
          <a:lstStyle/>
          <a:p>
            <a:pPr marL="285750" indent="-285750">
              <a:buFont typeface="Wingdings" panose="05000000000000000000" pitchFamily="2" charset="2"/>
              <a:buChar char="§"/>
            </a:pPr>
            <a:r>
              <a:rPr lang="en-GB" sz="2000" dirty="0">
                <a:solidFill>
                  <a:schemeClr val="bg1"/>
                </a:solidFill>
                <a:latin typeface="Abadi" panose="020B0604020104020204" pitchFamily="34" charset="0"/>
              </a:rPr>
              <a:t>Beam Forming</a:t>
            </a:r>
            <a:endParaRPr lang="en-IN" sz="2000" dirty="0">
              <a:solidFill>
                <a:schemeClr val="bg1"/>
              </a:solidFill>
              <a:latin typeface="Abadi" panose="020B0604020104020204" pitchFamily="34" charset="0"/>
            </a:endParaRPr>
          </a:p>
        </p:txBody>
      </p:sp>
      <p:sp>
        <p:nvSpPr>
          <p:cNvPr id="11" name="TextBox 10">
            <a:extLst>
              <a:ext uri="{FF2B5EF4-FFF2-40B4-BE49-F238E27FC236}">
                <a16:creationId xmlns:a16="http://schemas.microsoft.com/office/drawing/2014/main" id="{1C6C5A1B-52EB-D4B5-B55F-E52AD3CA5B52}"/>
              </a:ext>
            </a:extLst>
          </p:cNvPr>
          <p:cNvSpPr txBox="1"/>
          <p:nvPr/>
        </p:nvSpPr>
        <p:spPr>
          <a:xfrm>
            <a:off x="584464" y="4665538"/>
            <a:ext cx="6097554" cy="400110"/>
          </a:xfrm>
          <a:prstGeom prst="rect">
            <a:avLst/>
          </a:prstGeom>
          <a:noFill/>
        </p:spPr>
        <p:txBody>
          <a:bodyPr wrap="square">
            <a:spAutoFit/>
          </a:bodyPr>
          <a:lstStyle/>
          <a:p>
            <a:pPr marL="285750" indent="-285750">
              <a:buFont typeface="Wingdings" panose="05000000000000000000" pitchFamily="2" charset="2"/>
              <a:buChar char="§"/>
            </a:pPr>
            <a:r>
              <a:rPr lang="en-GB" sz="2000" dirty="0">
                <a:solidFill>
                  <a:schemeClr val="bg1"/>
                </a:solidFill>
                <a:latin typeface="Abadi" panose="020B0604020104020204" pitchFamily="34" charset="0"/>
              </a:rPr>
              <a:t>Mm Wave</a:t>
            </a:r>
            <a:endParaRPr lang="en-IN" sz="2000" dirty="0">
              <a:solidFill>
                <a:schemeClr val="bg1"/>
              </a:solidFill>
              <a:latin typeface="Abadi" panose="020B0604020104020204" pitchFamily="34" charset="0"/>
            </a:endParaRPr>
          </a:p>
        </p:txBody>
      </p:sp>
      <p:sp>
        <p:nvSpPr>
          <p:cNvPr id="12" name="TextBox 11">
            <a:extLst>
              <a:ext uri="{FF2B5EF4-FFF2-40B4-BE49-F238E27FC236}">
                <a16:creationId xmlns:a16="http://schemas.microsoft.com/office/drawing/2014/main" id="{17440628-6D39-468A-DDD1-636E93BE200A}"/>
              </a:ext>
            </a:extLst>
          </p:cNvPr>
          <p:cNvSpPr txBox="1"/>
          <p:nvPr/>
        </p:nvSpPr>
        <p:spPr>
          <a:xfrm>
            <a:off x="584464" y="5206407"/>
            <a:ext cx="4368536" cy="400110"/>
          </a:xfrm>
          <a:prstGeom prst="rect">
            <a:avLst/>
          </a:prstGeom>
          <a:noFill/>
        </p:spPr>
        <p:txBody>
          <a:bodyPr wrap="square" rtlCol="0">
            <a:spAutoFit/>
          </a:bodyPr>
          <a:lstStyle/>
          <a:p>
            <a:pPr marL="285750" indent="-285750">
              <a:buFont typeface="Wingdings" panose="05000000000000000000" pitchFamily="2" charset="2"/>
              <a:buChar char="§"/>
            </a:pPr>
            <a:r>
              <a:rPr lang="en-GB" sz="2000" dirty="0">
                <a:solidFill>
                  <a:schemeClr val="bg1"/>
                </a:solidFill>
                <a:latin typeface="Abadi" panose="020B0604020104020204" pitchFamily="34" charset="0"/>
              </a:rPr>
              <a:t>MIMO, MEC, </a:t>
            </a:r>
            <a:r>
              <a:rPr lang="en-GB" sz="2000" dirty="0" err="1">
                <a:solidFill>
                  <a:schemeClr val="bg1"/>
                </a:solidFill>
                <a:latin typeface="Abadi" panose="020B0604020104020204" pitchFamily="34" charset="0"/>
              </a:rPr>
              <a:t>Softwarization</a:t>
            </a:r>
            <a:endParaRPr lang="en-IN" sz="2000" dirty="0">
              <a:solidFill>
                <a:schemeClr val="bg1"/>
              </a:solidFill>
              <a:latin typeface="Abadi" panose="020B0604020104020204" pitchFamily="34" charset="0"/>
            </a:endParaRPr>
          </a:p>
        </p:txBody>
      </p:sp>
      <p:sp>
        <p:nvSpPr>
          <p:cNvPr id="14" name="TextBox 13">
            <a:extLst>
              <a:ext uri="{FF2B5EF4-FFF2-40B4-BE49-F238E27FC236}">
                <a16:creationId xmlns:a16="http://schemas.microsoft.com/office/drawing/2014/main" id="{8A5A2B48-76DD-E612-41FB-A45DBE145CFA}"/>
              </a:ext>
            </a:extLst>
          </p:cNvPr>
          <p:cNvSpPr txBox="1"/>
          <p:nvPr/>
        </p:nvSpPr>
        <p:spPr>
          <a:xfrm>
            <a:off x="601296" y="3554284"/>
            <a:ext cx="3514725" cy="707886"/>
          </a:xfrm>
          <a:prstGeom prst="rect">
            <a:avLst/>
          </a:prstGeom>
          <a:noFill/>
        </p:spPr>
        <p:txBody>
          <a:bodyPr wrap="square" rtlCol="0">
            <a:spAutoFit/>
          </a:bodyPr>
          <a:lstStyle/>
          <a:p>
            <a:pPr marL="285750" indent="-285750">
              <a:buFont typeface="Wingdings" panose="05000000000000000000" pitchFamily="2" charset="2"/>
              <a:buChar char="§"/>
            </a:pPr>
            <a:r>
              <a:rPr lang="en-GB" sz="2000" dirty="0">
                <a:solidFill>
                  <a:schemeClr val="bg1"/>
                </a:solidFill>
                <a:latin typeface="Abadi" panose="020B0604020104020204" pitchFamily="34" charset="0"/>
              </a:rPr>
              <a:t>Non-Standalone Mode</a:t>
            </a:r>
          </a:p>
          <a:p>
            <a:pPr marL="342900" indent="-342900">
              <a:buFont typeface="Wingdings" panose="05000000000000000000" pitchFamily="2" charset="2"/>
              <a:buChar char="§"/>
            </a:pPr>
            <a:r>
              <a:rPr lang="en-GB" sz="2000" dirty="0">
                <a:solidFill>
                  <a:schemeClr val="bg1"/>
                </a:solidFill>
                <a:latin typeface="Abadi" panose="020B0604020104020204" pitchFamily="34" charset="0"/>
              </a:rPr>
              <a:t>Low latency connectivity</a:t>
            </a:r>
          </a:p>
        </p:txBody>
      </p:sp>
      <p:sp>
        <p:nvSpPr>
          <p:cNvPr id="3" name="TextBox 2">
            <a:extLst>
              <a:ext uri="{FF2B5EF4-FFF2-40B4-BE49-F238E27FC236}">
                <a16:creationId xmlns:a16="http://schemas.microsoft.com/office/drawing/2014/main" id="{1311B68D-1746-B229-369A-FAA7C82C0324}"/>
              </a:ext>
            </a:extLst>
          </p:cNvPr>
          <p:cNvSpPr txBox="1"/>
          <p:nvPr/>
        </p:nvSpPr>
        <p:spPr>
          <a:xfrm>
            <a:off x="10174778" y="2443942"/>
            <a:ext cx="1709393" cy="646331"/>
          </a:xfrm>
          <a:prstGeom prst="rect">
            <a:avLst/>
          </a:prstGeom>
          <a:noFill/>
        </p:spPr>
        <p:txBody>
          <a:bodyPr wrap="square" rtlCol="0">
            <a:spAutoFit/>
          </a:bodyPr>
          <a:lstStyle/>
          <a:p>
            <a:pPr marL="285750" indent="-285750">
              <a:buFont typeface="Arial" panose="020B0604020202020204" pitchFamily="34" charset="0"/>
              <a:buChar char="•"/>
            </a:pPr>
            <a:r>
              <a:rPr lang="en-GB" b="1" dirty="0">
                <a:latin typeface="Abadi" panose="020B0604020104020204" pitchFamily="34" charset="0"/>
              </a:rPr>
              <a:t>FR 1</a:t>
            </a:r>
          </a:p>
          <a:p>
            <a:pPr marL="285750" indent="-285750">
              <a:buFont typeface="Arial" panose="020B0604020202020204" pitchFamily="34" charset="0"/>
              <a:buChar char="•"/>
            </a:pPr>
            <a:r>
              <a:rPr lang="en-GB" b="1" dirty="0">
                <a:latin typeface="Abadi" panose="020B0604020104020204" pitchFamily="34" charset="0"/>
              </a:rPr>
              <a:t>FR 2</a:t>
            </a:r>
            <a:endParaRPr lang="en-IN" b="1" dirty="0">
              <a:latin typeface="Abadi" panose="020B0604020104020204" pitchFamily="34" charset="0"/>
            </a:endParaRPr>
          </a:p>
        </p:txBody>
      </p:sp>
    </p:spTree>
    <p:extLst>
      <p:ext uri="{BB962C8B-B14F-4D97-AF65-F5344CB8AC3E}">
        <p14:creationId xmlns:p14="http://schemas.microsoft.com/office/powerpoint/2010/main" val="2387238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0"/>
                <a:alpha val="53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6EAB11D-20D6-9074-ED98-60F4A35569E0}"/>
              </a:ext>
            </a:extLst>
          </p:cNvPr>
          <p:cNvSpPr>
            <a:spLocks noGrp="1"/>
          </p:cNvSpPr>
          <p:nvPr>
            <p:ph type="ftr" sz="quarter" idx="11"/>
          </p:nvPr>
        </p:nvSpPr>
        <p:spPr/>
        <p:txBody>
          <a:bodyPr anchor="ctr">
            <a:normAutofit/>
          </a:bodyPr>
          <a:lstStyle/>
          <a:p>
            <a:pPr rtl="0">
              <a:spcAft>
                <a:spcPts val="600"/>
              </a:spcAft>
            </a:pPr>
            <a:r>
              <a:rPr lang="en-GB" dirty="0"/>
              <a:t>University of Rome TorVergata</a:t>
            </a:r>
          </a:p>
        </p:txBody>
      </p:sp>
      <p:sp>
        <p:nvSpPr>
          <p:cNvPr id="5" name="Slide Number Placeholder 4">
            <a:extLst>
              <a:ext uri="{FF2B5EF4-FFF2-40B4-BE49-F238E27FC236}">
                <a16:creationId xmlns:a16="http://schemas.microsoft.com/office/drawing/2014/main" id="{B39225B4-3C30-EDF5-4E73-C6289F2D05DE}"/>
              </a:ext>
            </a:extLst>
          </p:cNvPr>
          <p:cNvSpPr>
            <a:spLocks noGrp="1"/>
          </p:cNvSpPr>
          <p:nvPr>
            <p:ph type="sldNum" sz="quarter" idx="12"/>
          </p:nvPr>
        </p:nvSpPr>
        <p:spPr/>
        <p:txBody>
          <a:bodyPr anchor="ctr">
            <a:normAutofit/>
          </a:bodyPr>
          <a:lstStyle/>
          <a:p>
            <a:pPr rtl="0">
              <a:spcAft>
                <a:spcPts val="600"/>
              </a:spcAft>
            </a:pPr>
            <a:fld id="{FE024F78-56A6-7740-B68D-8D4D026EDF3F}" type="slidenum">
              <a:rPr lang="en-GB" smtClean="0"/>
              <a:pPr rtl="0">
                <a:spcAft>
                  <a:spcPts val="600"/>
                </a:spcAft>
              </a:pPr>
              <a:t>7</a:t>
            </a:fld>
            <a:endParaRPr lang="en-GB"/>
          </a:p>
        </p:txBody>
      </p:sp>
      <p:sp>
        <p:nvSpPr>
          <p:cNvPr id="11" name="TextBox 10">
            <a:extLst>
              <a:ext uri="{FF2B5EF4-FFF2-40B4-BE49-F238E27FC236}">
                <a16:creationId xmlns:a16="http://schemas.microsoft.com/office/drawing/2014/main" id="{94D32C99-DFCD-60B1-001C-D8234A539A9A}"/>
              </a:ext>
            </a:extLst>
          </p:cNvPr>
          <p:cNvSpPr txBox="1"/>
          <p:nvPr/>
        </p:nvSpPr>
        <p:spPr>
          <a:xfrm>
            <a:off x="700874" y="1166595"/>
            <a:ext cx="3041374" cy="677108"/>
          </a:xfrm>
          <a:prstGeom prst="rect">
            <a:avLst/>
          </a:prstGeom>
          <a:noFill/>
        </p:spPr>
        <p:txBody>
          <a:bodyPr wrap="square" rtlCol="0">
            <a:spAutoFit/>
          </a:bodyPr>
          <a:lstStyle/>
          <a:p>
            <a:r>
              <a:rPr lang="en-GB" sz="2000" b="1" dirty="0">
                <a:solidFill>
                  <a:schemeClr val="accent3">
                    <a:lumMod val="60000"/>
                    <a:lumOff val="40000"/>
                  </a:schemeClr>
                </a:solidFill>
                <a:latin typeface="+mj-lt"/>
              </a:rPr>
              <a:t>Hardware</a:t>
            </a:r>
            <a:r>
              <a:rPr lang="en-GB" b="1" dirty="0">
                <a:solidFill>
                  <a:schemeClr val="bg1"/>
                </a:solidFill>
                <a:latin typeface="+mj-lt"/>
              </a:rPr>
              <a:t> </a:t>
            </a:r>
            <a:r>
              <a:rPr lang="en-GB" b="1" dirty="0">
                <a:solidFill>
                  <a:schemeClr val="accent3">
                    <a:lumMod val="60000"/>
                    <a:lumOff val="40000"/>
                  </a:schemeClr>
                </a:solidFill>
                <a:latin typeface="+mj-lt"/>
              </a:rPr>
              <a:t>Tools</a:t>
            </a:r>
          </a:p>
          <a:p>
            <a:endParaRPr lang="en-IN" dirty="0"/>
          </a:p>
        </p:txBody>
      </p:sp>
      <p:sp>
        <p:nvSpPr>
          <p:cNvPr id="13" name="TextBox 12">
            <a:extLst>
              <a:ext uri="{FF2B5EF4-FFF2-40B4-BE49-F238E27FC236}">
                <a16:creationId xmlns:a16="http://schemas.microsoft.com/office/drawing/2014/main" id="{CF940F2D-CACF-7F66-3A70-6428F7CD7EBB}"/>
              </a:ext>
            </a:extLst>
          </p:cNvPr>
          <p:cNvSpPr txBox="1"/>
          <p:nvPr/>
        </p:nvSpPr>
        <p:spPr>
          <a:xfrm>
            <a:off x="623595" y="1927776"/>
            <a:ext cx="3041374" cy="923330"/>
          </a:xfrm>
          <a:prstGeom prst="rect">
            <a:avLst/>
          </a:prstGeom>
          <a:noFill/>
        </p:spPr>
        <p:txBody>
          <a:bodyPr wrap="square" rtlCol="0">
            <a:spAutoFit/>
          </a:bodyPr>
          <a:lstStyle/>
          <a:p>
            <a:pPr marL="285750" indent="-285750">
              <a:buFont typeface="Wingdings" panose="05000000000000000000" pitchFamily="2" charset="2"/>
              <a:buChar char="v"/>
            </a:pPr>
            <a:r>
              <a:rPr lang="en-US" sz="1800" kern="0" dirty="0">
                <a:solidFill>
                  <a:schemeClr val="bg1"/>
                </a:solidFill>
                <a:effectLst/>
                <a:latin typeface="Abadi" panose="020B0604020104020204" pitchFamily="34" charset="0"/>
                <a:ea typeface="Calibri" panose="020F0502020204030204" pitchFamily="34" charset="0"/>
              </a:rPr>
              <a:t>Anritsu Remote Spectrum Monitor MS27102A</a:t>
            </a:r>
            <a:endParaRPr lang="en-IN" dirty="0">
              <a:solidFill>
                <a:schemeClr val="bg1"/>
              </a:solidFill>
              <a:latin typeface="Abadi" panose="020B0604020104020204" pitchFamily="34" charset="0"/>
            </a:endParaRPr>
          </a:p>
          <a:p>
            <a:endParaRPr lang="en-IN" dirty="0"/>
          </a:p>
        </p:txBody>
      </p:sp>
      <p:sp>
        <p:nvSpPr>
          <p:cNvPr id="14" name="TextBox 13">
            <a:extLst>
              <a:ext uri="{FF2B5EF4-FFF2-40B4-BE49-F238E27FC236}">
                <a16:creationId xmlns:a16="http://schemas.microsoft.com/office/drawing/2014/main" id="{C24BD1C9-1956-64E9-F8BC-DA9EF09EF0CA}"/>
              </a:ext>
            </a:extLst>
          </p:cNvPr>
          <p:cNvSpPr txBox="1"/>
          <p:nvPr/>
        </p:nvSpPr>
        <p:spPr>
          <a:xfrm>
            <a:off x="623595" y="2871258"/>
            <a:ext cx="2929812" cy="646331"/>
          </a:xfrm>
          <a:prstGeom prst="rect">
            <a:avLst/>
          </a:prstGeom>
          <a:noFill/>
        </p:spPr>
        <p:txBody>
          <a:bodyPr wrap="square" rtlCol="0">
            <a:spAutoFit/>
          </a:bodyPr>
          <a:lstStyle/>
          <a:p>
            <a:pPr marL="285750" indent="-285750" algn="just">
              <a:buFont typeface="Wingdings" panose="05000000000000000000" pitchFamily="2" charset="2"/>
              <a:buChar char="v"/>
            </a:pPr>
            <a:r>
              <a:rPr lang="en-GB" dirty="0">
                <a:solidFill>
                  <a:schemeClr val="bg1"/>
                </a:solidFill>
                <a:latin typeface="Abadi" panose="020B0604020104020204" pitchFamily="34" charset="0"/>
              </a:rPr>
              <a:t>Passive Omnidirectional </a:t>
            </a:r>
          </a:p>
          <a:p>
            <a:r>
              <a:rPr lang="en-GB" dirty="0">
                <a:solidFill>
                  <a:schemeClr val="bg1"/>
                </a:solidFill>
                <a:latin typeface="Abadi" panose="020B0604020104020204" pitchFamily="34" charset="0"/>
              </a:rPr>
              <a:t>Antenna Keysight N6850A</a:t>
            </a:r>
            <a:endParaRPr lang="en-IN" dirty="0">
              <a:solidFill>
                <a:schemeClr val="bg1"/>
              </a:solidFill>
              <a:latin typeface="Abadi" panose="020B0604020104020204" pitchFamily="34" charset="0"/>
            </a:endParaRPr>
          </a:p>
        </p:txBody>
      </p:sp>
      <p:pic>
        <p:nvPicPr>
          <p:cNvPr id="15" name="Picture 14" descr="Timeline&#10;&#10;Description automatically generated">
            <a:extLst>
              <a:ext uri="{FF2B5EF4-FFF2-40B4-BE49-F238E27FC236}">
                <a16:creationId xmlns:a16="http://schemas.microsoft.com/office/drawing/2014/main" id="{C9AF80EB-C72A-2B7E-B672-DF92A906FA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53" y="3921507"/>
            <a:ext cx="3526016" cy="2218124"/>
          </a:xfrm>
          <a:prstGeom prst="rect">
            <a:avLst/>
          </a:prstGeom>
        </p:spPr>
      </p:pic>
      <p:sp>
        <p:nvSpPr>
          <p:cNvPr id="17" name="TextBox 16">
            <a:extLst>
              <a:ext uri="{FF2B5EF4-FFF2-40B4-BE49-F238E27FC236}">
                <a16:creationId xmlns:a16="http://schemas.microsoft.com/office/drawing/2014/main" id="{BA29D1FB-D233-8E3C-9B8E-FC0A215CFB8C}"/>
              </a:ext>
            </a:extLst>
          </p:cNvPr>
          <p:cNvSpPr txBox="1"/>
          <p:nvPr/>
        </p:nvSpPr>
        <p:spPr>
          <a:xfrm>
            <a:off x="4928702" y="1166595"/>
            <a:ext cx="1640681" cy="400110"/>
          </a:xfrm>
          <a:prstGeom prst="rect">
            <a:avLst/>
          </a:prstGeom>
          <a:noFill/>
        </p:spPr>
        <p:txBody>
          <a:bodyPr wrap="square">
            <a:spAutoFit/>
          </a:bodyPr>
          <a:lstStyle/>
          <a:p>
            <a:r>
              <a:rPr lang="en-GB" sz="2000" b="1" dirty="0">
                <a:solidFill>
                  <a:schemeClr val="accent3">
                    <a:lumMod val="60000"/>
                    <a:lumOff val="40000"/>
                  </a:schemeClr>
                </a:solidFill>
                <a:latin typeface="+mj-lt"/>
              </a:rPr>
              <a:t>Software</a:t>
            </a:r>
            <a:endParaRPr lang="en-IN" sz="2000" dirty="0">
              <a:solidFill>
                <a:schemeClr val="accent3">
                  <a:lumMod val="60000"/>
                  <a:lumOff val="40000"/>
                </a:schemeClr>
              </a:solidFill>
              <a:latin typeface="+mj-lt"/>
            </a:endParaRPr>
          </a:p>
        </p:txBody>
      </p:sp>
      <p:sp>
        <p:nvSpPr>
          <p:cNvPr id="18" name="TextBox 17">
            <a:extLst>
              <a:ext uri="{FF2B5EF4-FFF2-40B4-BE49-F238E27FC236}">
                <a16:creationId xmlns:a16="http://schemas.microsoft.com/office/drawing/2014/main" id="{259BFB34-8D0B-57D5-57A1-572253F2E5E1}"/>
              </a:ext>
            </a:extLst>
          </p:cNvPr>
          <p:cNvSpPr txBox="1"/>
          <p:nvPr/>
        </p:nvSpPr>
        <p:spPr>
          <a:xfrm>
            <a:off x="4928702" y="1774872"/>
            <a:ext cx="2925144" cy="923330"/>
          </a:xfrm>
          <a:prstGeom prst="rect">
            <a:avLst/>
          </a:prstGeom>
          <a:noFill/>
        </p:spPr>
        <p:txBody>
          <a:bodyPr wrap="square" rtlCol="0">
            <a:spAutoFit/>
          </a:bodyPr>
          <a:lstStyle/>
          <a:p>
            <a:pPr marL="285750" indent="-285750" algn="just">
              <a:buFont typeface="Wingdings" panose="05000000000000000000" pitchFamily="2" charset="2"/>
              <a:buChar char="v"/>
            </a:pPr>
            <a:r>
              <a:rPr lang="en-GB" dirty="0">
                <a:solidFill>
                  <a:schemeClr val="bg1"/>
                </a:solidFill>
                <a:latin typeface="Abadi" panose="020B0604020104020204" pitchFamily="34" charset="0"/>
              </a:rPr>
              <a:t>Search 24</a:t>
            </a:r>
          </a:p>
          <a:p>
            <a:pPr algn="just"/>
            <a:r>
              <a:rPr lang="en-GB" dirty="0">
                <a:solidFill>
                  <a:schemeClr val="bg1"/>
                </a:solidFill>
                <a:latin typeface="Abadi" panose="020B0604020104020204" pitchFamily="34" charset="0"/>
              </a:rPr>
              <a:t>Patented ARPA Lazio APP</a:t>
            </a:r>
          </a:p>
          <a:p>
            <a:endParaRPr lang="en-IN" dirty="0">
              <a:solidFill>
                <a:schemeClr val="bg1"/>
              </a:solidFill>
            </a:endParaRPr>
          </a:p>
        </p:txBody>
      </p:sp>
      <p:sp>
        <p:nvSpPr>
          <p:cNvPr id="19" name="TextBox 18">
            <a:extLst>
              <a:ext uri="{FF2B5EF4-FFF2-40B4-BE49-F238E27FC236}">
                <a16:creationId xmlns:a16="http://schemas.microsoft.com/office/drawing/2014/main" id="{AAF0E9C4-AE7B-552D-C2E7-590EB67E880E}"/>
              </a:ext>
            </a:extLst>
          </p:cNvPr>
          <p:cNvSpPr txBox="1"/>
          <p:nvPr/>
        </p:nvSpPr>
        <p:spPr>
          <a:xfrm>
            <a:off x="4786660" y="2871257"/>
            <a:ext cx="3209228" cy="646331"/>
          </a:xfrm>
          <a:prstGeom prst="rect">
            <a:avLst/>
          </a:prstGeom>
          <a:noFill/>
        </p:spPr>
        <p:txBody>
          <a:bodyPr wrap="square" rtlCol="0">
            <a:spAutoFit/>
          </a:bodyPr>
          <a:lstStyle/>
          <a:p>
            <a:pPr marL="285750" indent="-285750">
              <a:buFont typeface="Wingdings" panose="05000000000000000000" pitchFamily="2" charset="2"/>
              <a:buChar char="v"/>
            </a:pPr>
            <a:r>
              <a:rPr lang="en-GB" dirty="0" err="1">
                <a:solidFill>
                  <a:schemeClr val="bg1"/>
                </a:solidFill>
                <a:latin typeface="Abadi" panose="020B0604020104020204" pitchFamily="34" charset="0"/>
              </a:rPr>
              <a:t>Matlab</a:t>
            </a:r>
            <a:r>
              <a:rPr lang="en-GB" dirty="0">
                <a:solidFill>
                  <a:schemeClr val="bg1"/>
                </a:solidFill>
                <a:latin typeface="Abadi" panose="020B0604020104020204" pitchFamily="34" charset="0"/>
              </a:rPr>
              <a:t> to  study the behaviour.</a:t>
            </a:r>
            <a:endParaRPr lang="en-IN" dirty="0">
              <a:solidFill>
                <a:schemeClr val="bg1"/>
              </a:solidFill>
              <a:latin typeface="Abadi" panose="020B0604020104020204" pitchFamily="34" charset="0"/>
            </a:endParaRPr>
          </a:p>
        </p:txBody>
      </p:sp>
      <p:sp>
        <p:nvSpPr>
          <p:cNvPr id="20" name="Text Placeholder 5">
            <a:extLst>
              <a:ext uri="{FF2B5EF4-FFF2-40B4-BE49-F238E27FC236}">
                <a16:creationId xmlns:a16="http://schemas.microsoft.com/office/drawing/2014/main" id="{0AC56636-B691-F518-E18C-AAC5AD4A386A}"/>
              </a:ext>
            </a:extLst>
          </p:cNvPr>
          <p:cNvSpPr txBox="1">
            <a:spLocks/>
          </p:cNvSpPr>
          <p:nvPr/>
        </p:nvSpPr>
        <p:spPr>
          <a:xfrm>
            <a:off x="8588538" y="1104914"/>
            <a:ext cx="3478762" cy="104955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GB" sz="2000" b="1" dirty="0">
                <a:solidFill>
                  <a:schemeClr val="accent3">
                    <a:lumMod val="60000"/>
                    <a:lumOff val="40000"/>
                  </a:schemeClr>
                </a:solidFill>
              </a:rPr>
              <a:t>Base station and Measurement Location</a:t>
            </a:r>
          </a:p>
        </p:txBody>
      </p:sp>
      <p:sp>
        <p:nvSpPr>
          <p:cNvPr id="27" name="TextBox 26">
            <a:extLst>
              <a:ext uri="{FF2B5EF4-FFF2-40B4-BE49-F238E27FC236}">
                <a16:creationId xmlns:a16="http://schemas.microsoft.com/office/drawing/2014/main" id="{52AC73C7-06F2-88E0-747E-DF7312F98A61}"/>
              </a:ext>
            </a:extLst>
          </p:cNvPr>
          <p:cNvSpPr txBox="1"/>
          <p:nvPr/>
        </p:nvSpPr>
        <p:spPr>
          <a:xfrm>
            <a:off x="8674943" y="1853953"/>
            <a:ext cx="3209228" cy="923330"/>
          </a:xfrm>
          <a:prstGeom prst="rect">
            <a:avLst/>
          </a:prstGeom>
          <a:noFill/>
        </p:spPr>
        <p:txBody>
          <a:bodyPr wrap="square" rtlCol="0">
            <a:spAutoFit/>
          </a:bodyPr>
          <a:lstStyle/>
          <a:p>
            <a:pPr marL="285750" indent="-285750">
              <a:buFont typeface="Wingdings" panose="05000000000000000000" pitchFamily="2" charset="2"/>
              <a:buChar char="v"/>
            </a:pPr>
            <a:r>
              <a:rPr lang="en-GB" dirty="0">
                <a:solidFill>
                  <a:schemeClr val="bg1"/>
                </a:solidFill>
                <a:latin typeface="Abadi" panose="020B0604020104020204" pitchFamily="34" charset="0"/>
              </a:rPr>
              <a:t>Site hosting multiple operator in the proximity of University location</a:t>
            </a:r>
            <a:endParaRPr lang="en-IN" dirty="0">
              <a:solidFill>
                <a:schemeClr val="bg1"/>
              </a:solidFill>
              <a:latin typeface="Abadi" panose="020B0604020104020204" pitchFamily="34" charset="0"/>
            </a:endParaRPr>
          </a:p>
        </p:txBody>
      </p:sp>
      <p:sp>
        <p:nvSpPr>
          <p:cNvPr id="28" name="TextBox 27">
            <a:extLst>
              <a:ext uri="{FF2B5EF4-FFF2-40B4-BE49-F238E27FC236}">
                <a16:creationId xmlns:a16="http://schemas.microsoft.com/office/drawing/2014/main" id="{6962198B-7B3F-AE4E-00E2-1F427E6C9684}"/>
              </a:ext>
            </a:extLst>
          </p:cNvPr>
          <p:cNvSpPr txBox="1"/>
          <p:nvPr/>
        </p:nvSpPr>
        <p:spPr>
          <a:xfrm>
            <a:off x="8713238" y="2991235"/>
            <a:ext cx="2855167" cy="646331"/>
          </a:xfrm>
          <a:prstGeom prst="rect">
            <a:avLst/>
          </a:prstGeom>
          <a:noFill/>
        </p:spPr>
        <p:txBody>
          <a:bodyPr wrap="square" rtlCol="0">
            <a:spAutoFit/>
          </a:bodyPr>
          <a:lstStyle/>
          <a:p>
            <a:pPr marL="285750" indent="-285750">
              <a:buFont typeface="Wingdings" panose="05000000000000000000" pitchFamily="2" charset="2"/>
              <a:buChar char="v"/>
            </a:pPr>
            <a:r>
              <a:rPr lang="en-GB" dirty="0">
                <a:solidFill>
                  <a:schemeClr val="bg1"/>
                </a:solidFill>
                <a:latin typeface="Abadi" panose="020B0604020104020204" pitchFamily="34" charset="0"/>
              </a:rPr>
              <a:t>Measurement setup at the University Hospital</a:t>
            </a:r>
            <a:endParaRPr lang="en-IN" dirty="0">
              <a:solidFill>
                <a:schemeClr val="bg1"/>
              </a:solidFill>
              <a:latin typeface="Abadi" panose="020B0604020104020204" pitchFamily="34" charset="0"/>
            </a:endParaRPr>
          </a:p>
        </p:txBody>
      </p:sp>
      <p:pic>
        <p:nvPicPr>
          <p:cNvPr id="29" name="image4.jpeg" descr="A building with satellite dishes on top&#10;&#10;Description automatically generated with low confidence">
            <a:extLst>
              <a:ext uri="{FF2B5EF4-FFF2-40B4-BE49-F238E27FC236}">
                <a16:creationId xmlns:a16="http://schemas.microsoft.com/office/drawing/2014/main" id="{FC0BD526-CB2A-41F4-DEA8-8ABB02E202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3763" y="3863698"/>
            <a:ext cx="3475573" cy="2333742"/>
          </a:xfrm>
          <a:prstGeom prst="rect">
            <a:avLst/>
          </a:prstGeom>
        </p:spPr>
      </p:pic>
      <p:pic>
        <p:nvPicPr>
          <p:cNvPr id="30" name="Picture 29" descr="A picture containing indoor&#10;&#10;Description automatically generated">
            <a:extLst>
              <a:ext uri="{FF2B5EF4-FFF2-40B4-BE49-F238E27FC236}">
                <a16:creationId xmlns:a16="http://schemas.microsoft.com/office/drawing/2014/main" id="{69048E8F-5551-E906-3F6B-5F96AC69FB35}"/>
              </a:ext>
            </a:extLst>
          </p:cNvPr>
          <p:cNvPicPr>
            <a:picLocks noChangeAspect="1"/>
          </p:cNvPicPr>
          <p:nvPr/>
        </p:nvPicPr>
        <p:blipFill>
          <a:blip r:embed="rId5" cstate="print">
            <a:alphaModFix/>
            <a:extLst>
              <a:ext uri="{28A0092B-C50C-407E-A947-70E740481C1C}">
                <a14:useLocalDpi xmlns:a14="http://schemas.microsoft.com/office/drawing/2010/main" val="0"/>
              </a:ext>
            </a:extLst>
          </a:blip>
          <a:srcRect/>
          <a:stretch>
            <a:fillRect/>
          </a:stretch>
        </p:blipFill>
        <p:spPr bwMode="auto">
          <a:xfrm>
            <a:off x="8407606" y="3863699"/>
            <a:ext cx="3534994" cy="2333742"/>
          </a:xfrm>
          <a:prstGeom prst="rect">
            <a:avLst/>
          </a:prstGeom>
          <a:noFill/>
          <a:ln>
            <a:noFill/>
          </a:ln>
        </p:spPr>
      </p:pic>
      <p:sp>
        <p:nvSpPr>
          <p:cNvPr id="31" name="TextBox 30">
            <a:extLst>
              <a:ext uri="{FF2B5EF4-FFF2-40B4-BE49-F238E27FC236}">
                <a16:creationId xmlns:a16="http://schemas.microsoft.com/office/drawing/2014/main" id="{A7276286-61A9-7BA8-5D4B-B5D3BB36F43A}"/>
              </a:ext>
            </a:extLst>
          </p:cNvPr>
          <p:cNvSpPr txBox="1"/>
          <p:nvPr/>
        </p:nvSpPr>
        <p:spPr>
          <a:xfrm>
            <a:off x="3984569" y="255553"/>
            <a:ext cx="5156402" cy="584775"/>
          </a:xfrm>
          <a:prstGeom prst="rect">
            <a:avLst/>
          </a:prstGeom>
          <a:noFill/>
        </p:spPr>
        <p:txBody>
          <a:bodyPr wrap="square" rtlCol="0">
            <a:spAutoFit/>
          </a:bodyPr>
          <a:lstStyle/>
          <a:p>
            <a:r>
              <a:rPr lang="en-GB" sz="3200" dirty="0">
                <a:solidFill>
                  <a:schemeClr val="bg1"/>
                </a:solidFill>
                <a:latin typeface="+mj-lt"/>
              </a:rPr>
              <a:t>Experimental Setup</a:t>
            </a:r>
            <a:endParaRPr lang="en-IN" sz="3200" dirty="0">
              <a:solidFill>
                <a:schemeClr val="bg1"/>
              </a:solidFill>
              <a:latin typeface="+mj-lt"/>
            </a:endParaRPr>
          </a:p>
        </p:txBody>
      </p:sp>
    </p:spTree>
    <p:extLst>
      <p:ext uri="{BB962C8B-B14F-4D97-AF65-F5344CB8AC3E}">
        <p14:creationId xmlns:p14="http://schemas.microsoft.com/office/powerpoint/2010/main" val="1195054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96000">
              <a:schemeClr val="tx2">
                <a:lumMod val="0"/>
                <a:alpha val="10000"/>
              </a:schemeClr>
            </a:gs>
            <a:gs pos="68000">
              <a:schemeClr val="accent6"/>
            </a:gs>
            <a:gs pos="47000">
              <a:srgbClr val="02090E"/>
            </a:gs>
            <a:gs pos="51000">
              <a:schemeClr val="accent4">
                <a:lumMod val="75000"/>
              </a:schemeClr>
            </a:gs>
            <a:gs pos="76928">
              <a:srgbClr val="6B04B6"/>
            </a:gs>
            <a:gs pos="23000">
              <a:schemeClr val="accent4"/>
            </a:gs>
          </a:gsLst>
          <a:lin ang="7800000" scaled="0"/>
        </a:gra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4C1A0E3-C0AA-7463-3C30-86A616ECB908}"/>
              </a:ext>
            </a:extLst>
          </p:cNvPr>
          <p:cNvSpPr>
            <a:spLocks noGrp="1"/>
          </p:cNvSpPr>
          <p:nvPr>
            <p:ph type="title"/>
          </p:nvPr>
        </p:nvSpPr>
        <p:spPr>
          <a:xfrm>
            <a:off x="227000" y="166757"/>
            <a:ext cx="10167301" cy="1325563"/>
          </a:xfrm>
        </p:spPr>
        <p:txBody>
          <a:bodyPr/>
          <a:lstStyle/>
          <a:p>
            <a:r>
              <a:rPr lang="en-GB" sz="4000" dirty="0"/>
              <a:t> Exposure Analysis </a:t>
            </a:r>
            <a:endParaRPr lang="en-IN" sz="4000" dirty="0"/>
          </a:p>
        </p:txBody>
      </p:sp>
      <p:sp>
        <p:nvSpPr>
          <p:cNvPr id="31" name="Footer Placeholder 3">
            <a:extLst>
              <a:ext uri="{FF2B5EF4-FFF2-40B4-BE49-F238E27FC236}">
                <a16:creationId xmlns:a16="http://schemas.microsoft.com/office/drawing/2014/main" id="{2A63DE37-A407-82AE-6EEA-AA9A88649A43}"/>
              </a:ext>
            </a:extLst>
          </p:cNvPr>
          <p:cNvSpPr>
            <a:spLocks noGrp="1"/>
          </p:cNvSpPr>
          <p:nvPr>
            <p:ph type="ftr" sz="quarter" idx="11"/>
          </p:nvPr>
        </p:nvSpPr>
        <p:spPr>
          <a:xfrm>
            <a:off x="125520" y="6419800"/>
            <a:ext cx="4114800" cy="365125"/>
          </a:xfrm>
        </p:spPr>
        <p:txBody>
          <a:bodyPr/>
          <a:lstStyle/>
          <a:p>
            <a:pPr rtl="0"/>
            <a:r>
              <a:rPr lang="en-GB" dirty="0"/>
              <a:t>University of Rome TorVergata</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8</a:t>
            </a:fld>
            <a:endParaRPr lang="en-GB" dirty="0"/>
          </a:p>
        </p:txBody>
      </p:sp>
      <p:pic>
        <p:nvPicPr>
          <p:cNvPr id="27" name="Picture 26">
            <a:extLst>
              <a:ext uri="{FF2B5EF4-FFF2-40B4-BE49-F238E27FC236}">
                <a16:creationId xmlns:a16="http://schemas.microsoft.com/office/drawing/2014/main" id="{6DFB56BD-194C-7E2E-50A7-EF2C3F8585FA}"/>
              </a:ext>
            </a:extLst>
          </p:cNvPr>
          <p:cNvPicPr>
            <a:picLocks noChangeAspect="1"/>
          </p:cNvPicPr>
          <p:nvPr/>
        </p:nvPicPr>
        <p:blipFill>
          <a:blip r:embed="rId3"/>
          <a:stretch>
            <a:fillRect/>
          </a:stretch>
        </p:blipFill>
        <p:spPr>
          <a:xfrm>
            <a:off x="4249377" y="4464182"/>
            <a:ext cx="3907875" cy="524301"/>
          </a:xfrm>
          <a:prstGeom prst="rect">
            <a:avLst/>
          </a:prstGeom>
        </p:spPr>
      </p:pic>
      <p:sp>
        <p:nvSpPr>
          <p:cNvPr id="23" name="TextBox 22">
            <a:extLst>
              <a:ext uri="{FF2B5EF4-FFF2-40B4-BE49-F238E27FC236}">
                <a16:creationId xmlns:a16="http://schemas.microsoft.com/office/drawing/2014/main" id="{659536AF-367B-12CC-B5F9-34FA96C0FF29}"/>
              </a:ext>
            </a:extLst>
          </p:cNvPr>
          <p:cNvSpPr txBox="1"/>
          <p:nvPr/>
        </p:nvSpPr>
        <p:spPr>
          <a:xfrm>
            <a:off x="7195257" y="6379652"/>
            <a:ext cx="5200650" cy="307777"/>
          </a:xfrm>
          <a:prstGeom prst="rect">
            <a:avLst/>
          </a:prstGeom>
          <a:noFill/>
        </p:spPr>
        <p:txBody>
          <a:bodyPr wrap="square">
            <a:spAutoFit/>
          </a:bodyPr>
          <a:lstStyle/>
          <a:p>
            <a:r>
              <a:rPr lang="en-US" sz="1400" kern="0" dirty="0" err="1">
                <a:solidFill>
                  <a:schemeClr val="bg1">
                    <a:lumMod val="95000"/>
                  </a:schemeClr>
                </a:solidFill>
                <a:effectLst/>
                <a:latin typeface="Abadi" panose="020B0604020104020204" pitchFamily="34" charset="0"/>
                <a:ea typeface="Calibri" panose="020F0502020204030204" pitchFamily="34" charset="0"/>
              </a:rPr>
              <a:t>Tab.II</a:t>
            </a:r>
            <a:r>
              <a:rPr lang="en-US" sz="1400" kern="0" dirty="0">
                <a:solidFill>
                  <a:schemeClr val="bg1">
                    <a:lumMod val="95000"/>
                  </a:schemeClr>
                </a:solidFill>
                <a:effectLst/>
                <a:latin typeface="Abadi" panose="020B0604020104020204" pitchFamily="34" charset="0"/>
                <a:ea typeface="Calibri" panose="020F0502020204030204" pitchFamily="34" charset="0"/>
              </a:rPr>
              <a:t> PARAMETERS SETTINGS FOR EACH BAN</a:t>
            </a:r>
            <a:r>
              <a:rPr lang="en-GB" sz="1400" kern="0" dirty="0">
                <a:solidFill>
                  <a:srgbClr val="FFFFFF"/>
                </a:solidFill>
                <a:latin typeface="Abadi" panose="020B0604020104020204" pitchFamily="34" charset="0"/>
                <a:ea typeface="Calibri" panose="020F0502020204030204" pitchFamily="34" charset="0"/>
              </a:rPr>
              <a:t>D</a:t>
            </a:r>
            <a:endParaRPr lang="en-IN" sz="1400" dirty="0">
              <a:latin typeface="Arial" panose="020B0604020202020204" pitchFamily="34" charset="0"/>
            </a:endParaRPr>
          </a:p>
        </p:txBody>
      </p:sp>
      <p:graphicFrame>
        <p:nvGraphicFramePr>
          <p:cNvPr id="35" name="Table 7">
            <a:extLst>
              <a:ext uri="{FF2B5EF4-FFF2-40B4-BE49-F238E27FC236}">
                <a16:creationId xmlns:a16="http://schemas.microsoft.com/office/drawing/2014/main" id="{BC99FEE2-EA3E-0986-3901-5F94981BF0BA}"/>
              </a:ext>
            </a:extLst>
          </p:cNvPr>
          <p:cNvGraphicFramePr>
            <a:graphicFrameLocks noChangeAspect="1"/>
          </p:cNvGraphicFramePr>
          <p:nvPr>
            <p:extLst>
              <p:ext uri="{D42A27DB-BD31-4B8C-83A1-F6EECF244321}">
                <p14:modId xmlns:p14="http://schemas.microsoft.com/office/powerpoint/2010/main" val="997622130"/>
              </p:ext>
            </p:extLst>
          </p:nvPr>
        </p:nvGraphicFramePr>
        <p:xfrm>
          <a:off x="7096125" y="1201683"/>
          <a:ext cx="4237064" cy="5045574"/>
        </p:xfrm>
        <a:graphic>
          <a:graphicData uri="http://schemas.openxmlformats.org/drawingml/2006/table">
            <a:tbl>
              <a:tblPr firstRow="1" bandRow="1">
                <a:tableStyleId>{5C22544A-7EE6-4342-B048-85BDC9FD1C3A}</a:tableStyleId>
              </a:tblPr>
              <a:tblGrid>
                <a:gridCol w="2341807">
                  <a:extLst>
                    <a:ext uri="{9D8B030D-6E8A-4147-A177-3AD203B41FA5}">
                      <a16:colId xmlns:a16="http://schemas.microsoft.com/office/drawing/2014/main" val="1886700380"/>
                    </a:ext>
                  </a:extLst>
                </a:gridCol>
                <a:gridCol w="1895257">
                  <a:extLst>
                    <a:ext uri="{9D8B030D-6E8A-4147-A177-3AD203B41FA5}">
                      <a16:colId xmlns:a16="http://schemas.microsoft.com/office/drawing/2014/main" val="132993793"/>
                    </a:ext>
                  </a:extLst>
                </a:gridCol>
              </a:tblGrid>
              <a:tr h="452154">
                <a:tc>
                  <a:txBody>
                    <a:bodyPr/>
                    <a:lstStyle>
                      <a:defPPr>
                        <a:defRPr lang="en-GB"/>
                      </a:defPPr>
                    </a:lstStyle>
                    <a:p>
                      <a:pPr algn="ctr" rtl="0"/>
                      <a:r>
                        <a:rPr lang="en-GB" sz="1600" dirty="0">
                          <a:solidFill>
                            <a:schemeClr val="bg1"/>
                          </a:solidFill>
                          <a:latin typeface="Arial Nova" panose="020B0504020202020204" pitchFamily="34" charset="0"/>
                        </a:rPr>
                        <a:t>Parameter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alpha val="10000"/>
                      </a:schemeClr>
                    </a:solidFill>
                  </a:tcPr>
                </a:tc>
                <a:tc>
                  <a:txBody>
                    <a:bodyPr/>
                    <a:lstStyle>
                      <a:defPPr>
                        <a:defRPr lang="en-GB"/>
                      </a:defPPr>
                    </a:lstStyle>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600" dirty="0">
                          <a:solidFill>
                            <a:schemeClr val="bg1"/>
                          </a:solidFill>
                          <a:latin typeface="Arial Nova" panose="020B0504020202020204" pitchFamily="34" charset="0"/>
                          <a:cs typeface="Biome" panose="020B0503030204020804" pitchFamily="34" charset="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alpha val="10000"/>
                      </a:schemeClr>
                    </a:solidFill>
                  </a:tcPr>
                </a:tc>
                <a:extLst>
                  <a:ext uri="{0D108BD9-81ED-4DB2-BD59-A6C34878D82A}">
                    <a16:rowId xmlns:a16="http://schemas.microsoft.com/office/drawing/2014/main" val="532076292"/>
                  </a:ext>
                </a:extLst>
              </a:tr>
              <a:tr h="572530">
                <a:tc>
                  <a:txBody>
                    <a:bodyPr/>
                    <a:lstStyle>
                      <a:defPPr>
                        <a:defRPr lang="en-GB"/>
                      </a:defPPr>
                    </a:lstStyle>
                    <a:p>
                      <a:pPr marL="0" marR="0" lvl="0" indent="0" algn="l" defTabSz="914400" rtl="0" eaLnBrk="1" fontAlgn="auto" latinLnBrk="0" hangingPunct="1">
                        <a:lnSpc>
                          <a:spcPct val="100000"/>
                        </a:lnSpc>
                        <a:spcBef>
                          <a:spcPts val="0"/>
                        </a:spcBef>
                        <a:spcAft>
                          <a:spcPts val="0"/>
                        </a:spcAft>
                        <a:buClrTx/>
                        <a:buSzTx/>
                        <a:buFontTx/>
                        <a:buNone/>
                        <a:tabLst/>
                        <a:defRPr lang="en-GB"/>
                      </a:pPr>
                      <a:r>
                        <a:rPr lang="en-GB" sz="1600" b="1" i="0" u="none" strike="noStrike" noProof="1">
                          <a:solidFill>
                            <a:schemeClr val="bg1"/>
                          </a:solidFill>
                          <a:effectLst/>
                          <a:latin typeface="Arial Nova" panose="020B0504020202020204" pitchFamily="34" charset="0"/>
                          <a:cs typeface="Biome" panose="020B0503030204020804" pitchFamily="34" charset="0"/>
                        </a:rPr>
                        <a:t>RBW</a:t>
                      </a:r>
                      <a:r>
                        <a:rPr lang="it-IT" sz="1600" b="1" i="0" u="none" strike="noStrike" noProof="1">
                          <a:solidFill>
                            <a:schemeClr val="bg1"/>
                          </a:solidFill>
                          <a:effectLst/>
                          <a:latin typeface="Arial Nova" panose="020B0504020202020204" pitchFamily="34" charset="0"/>
                          <a:cs typeface="Biome" panose="020B0503030204020804" pitchFamily="34" charset="0"/>
                        </a:rPr>
                        <a:t>[kHz]</a:t>
                      </a:r>
                      <a:endParaRPr lang="en-GB" sz="1600" b="1" i="0" u="none" strike="noStrike" noProof="1">
                        <a:solidFill>
                          <a:schemeClr val="bg1"/>
                        </a:solidFill>
                        <a:effectLst/>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a:txBody>
                    <a:bodyPr/>
                    <a:lstStyle>
                      <a:defPPr>
                        <a:defRPr lang="en-GB"/>
                      </a:defPPr>
                    </a:lstStyle>
                    <a:p>
                      <a:pPr algn="ctr" rtl="0"/>
                      <a:r>
                        <a:rPr lang="en-GB" sz="1600" dirty="0">
                          <a:solidFill>
                            <a:schemeClr val="bg1"/>
                          </a:solidFill>
                          <a:latin typeface="Arial Nova" panose="020B0504020202020204" pitchFamily="34"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alpha val="10000"/>
                      </a:schemeClr>
                    </a:solidFill>
                  </a:tcPr>
                </a:tc>
                <a:extLst>
                  <a:ext uri="{0D108BD9-81ED-4DB2-BD59-A6C34878D82A}">
                    <a16:rowId xmlns:a16="http://schemas.microsoft.com/office/drawing/2014/main" val="3739874031"/>
                  </a:ext>
                </a:extLst>
              </a:tr>
              <a:tr h="572530">
                <a:tc>
                  <a:txBody>
                    <a:bodyPr/>
                    <a:lstStyle>
                      <a:defPPr>
                        <a:defRPr lang="en-GB"/>
                      </a:defPPr>
                    </a:lstStyle>
                    <a:p>
                      <a:pPr marL="0" marR="0" lvl="0" indent="0" algn="l" defTabSz="914400" rtl="0" eaLnBrk="1" fontAlgn="auto" latinLnBrk="0" hangingPunct="1">
                        <a:lnSpc>
                          <a:spcPct val="100000"/>
                        </a:lnSpc>
                        <a:spcBef>
                          <a:spcPts val="0"/>
                        </a:spcBef>
                        <a:spcAft>
                          <a:spcPts val="0"/>
                        </a:spcAft>
                        <a:buClrTx/>
                        <a:buSzTx/>
                        <a:buFontTx/>
                        <a:buNone/>
                        <a:tabLst/>
                        <a:defRPr lang="en-GB"/>
                      </a:pPr>
                      <a:r>
                        <a:rPr lang="en-GB" sz="1600" b="1" i="0" u="none" strike="noStrike" noProof="1">
                          <a:solidFill>
                            <a:schemeClr val="bg1"/>
                          </a:solidFill>
                          <a:effectLst/>
                          <a:latin typeface="Arial Nova" panose="020B0504020202020204" pitchFamily="34" charset="0"/>
                          <a:cs typeface="Biome" panose="020B0503030204020804" pitchFamily="34" charset="0"/>
                        </a:rPr>
                        <a:t>VBW[kHz]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alpha val="10000"/>
                      </a:schemeClr>
                    </a:solidFill>
                  </a:tcPr>
                </a:tc>
                <a:tc>
                  <a:txBody>
                    <a:bodyPr/>
                    <a:lstStyle>
                      <a:defPPr>
                        <a:defRPr lang="en-GB"/>
                      </a:defPPr>
                    </a:lstStyle>
                    <a:p>
                      <a:pPr algn="ctr" rtl="0"/>
                      <a:r>
                        <a:rPr lang="en-GB" sz="1600" dirty="0">
                          <a:solidFill>
                            <a:schemeClr val="bg1"/>
                          </a:solidFill>
                          <a:latin typeface="Arial Nova" panose="020B0504020202020204" pitchFamily="34" charset="0"/>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alpha val="10000"/>
                      </a:schemeClr>
                    </a:solidFill>
                  </a:tcPr>
                </a:tc>
                <a:extLst>
                  <a:ext uri="{0D108BD9-81ED-4DB2-BD59-A6C34878D82A}">
                    <a16:rowId xmlns:a16="http://schemas.microsoft.com/office/drawing/2014/main" val="2598480482"/>
                  </a:ext>
                </a:extLst>
              </a:tr>
              <a:tr h="572530">
                <a:tc>
                  <a:txBody>
                    <a:bodyPr/>
                    <a:lstStyle>
                      <a:defPPr>
                        <a:defRPr lang="en-GB"/>
                      </a:defPPr>
                    </a:lstStyle>
                    <a:p>
                      <a:pPr marL="0" marR="0" lvl="0" indent="0" algn="l" defTabSz="914400" rtl="0" eaLnBrk="1" fontAlgn="auto" latinLnBrk="0" hangingPunct="1">
                        <a:lnSpc>
                          <a:spcPct val="100000"/>
                        </a:lnSpc>
                        <a:spcBef>
                          <a:spcPts val="0"/>
                        </a:spcBef>
                        <a:spcAft>
                          <a:spcPts val="0"/>
                        </a:spcAft>
                        <a:buClrTx/>
                        <a:buSzTx/>
                        <a:buFontTx/>
                        <a:buNone/>
                        <a:tabLst/>
                        <a:defRPr lang="en-GB"/>
                      </a:pPr>
                      <a:r>
                        <a:rPr lang="en-GB" sz="1600" b="1" u="none" strike="noStrike" noProof="1">
                          <a:solidFill>
                            <a:schemeClr val="bg1"/>
                          </a:solidFill>
                          <a:effectLst/>
                          <a:latin typeface="Arial Nova" panose="020B0504020202020204" pitchFamily="34" charset="0"/>
                          <a:cs typeface="Biome" panose="020B0503030204020804" pitchFamily="34" charset="0"/>
                        </a:rPr>
                        <a:t>Span[MHz]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alpha val="10000"/>
                      </a:schemeClr>
                    </a:solidFill>
                  </a:tcPr>
                </a:tc>
                <a:tc>
                  <a:txBody>
                    <a:bodyPr/>
                    <a:lstStyle>
                      <a:defPPr>
                        <a:defRPr lang="en-GB"/>
                      </a:defPPr>
                    </a:lstStyle>
                    <a:p>
                      <a:pPr algn="ctr" rtl="0"/>
                      <a:r>
                        <a:rPr lang="en-GB" sz="1600" dirty="0">
                          <a:solidFill>
                            <a:schemeClr val="bg1"/>
                          </a:solidFill>
                          <a:latin typeface="Arial Nova" panose="020B0504020202020204" pitchFamily="34" charset="0"/>
                        </a:rPr>
                        <a:t>Bandwidth + 2MHz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alpha val="10000"/>
                      </a:schemeClr>
                    </a:solidFill>
                  </a:tcPr>
                </a:tc>
                <a:extLst>
                  <a:ext uri="{0D108BD9-81ED-4DB2-BD59-A6C34878D82A}">
                    <a16:rowId xmlns:a16="http://schemas.microsoft.com/office/drawing/2014/main" val="3206178466"/>
                  </a:ext>
                </a:extLst>
              </a:tr>
              <a:tr h="5725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lang="en-GB"/>
                      </a:pPr>
                      <a:r>
                        <a:rPr lang="en-GB" sz="1600" b="1" u="none" strike="noStrike" noProof="1">
                          <a:solidFill>
                            <a:schemeClr val="bg1"/>
                          </a:solidFill>
                          <a:effectLst/>
                          <a:latin typeface="Arial Nova" panose="020B0504020202020204" pitchFamily="34" charset="0"/>
                          <a:cs typeface="Biome" panose="020B0503030204020804" pitchFamily="34" charset="0"/>
                        </a:rPr>
                        <a:t>Channel Power Range[MHz]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alpha val="10000"/>
                      </a:schemeClr>
                    </a:solidFill>
                  </a:tcPr>
                </a:tc>
                <a:tc>
                  <a:txBody>
                    <a:bodyPr/>
                    <a:lstStyle/>
                    <a:p>
                      <a:pPr algn="ctr" rtl="0"/>
                      <a:r>
                        <a:rPr lang="en-GB" sz="1600" dirty="0">
                          <a:solidFill>
                            <a:schemeClr val="bg1"/>
                          </a:solidFill>
                          <a:latin typeface="Arial Nova" panose="020B0504020202020204" pitchFamily="34" charset="0"/>
                        </a:rPr>
                        <a:t>Bandwidth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alpha val="10000"/>
                      </a:schemeClr>
                    </a:solidFill>
                  </a:tcPr>
                </a:tc>
                <a:extLst>
                  <a:ext uri="{0D108BD9-81ED-4DB2-BD59-A6C34878D82A}">
                    <a16:rowId xmlns:a16="http://schemas.microsoft.com/office/drawing/2014/main" val="2472566230"/>
                  </a:ext>
                </a:extLst>
              </a:tr>
              <a:tr h="5725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lang="en-GB"/>
                      </a:pPr>
                      <a:r>
                        <a:rPr lang="en-GB" sz="1600" b="1" u="none" strike="noStrike" noProof="1">
                          <a:solidFill>
                            <a:schemeClr val="bg1"/>
                          </a:solidFill>
                          <a:effectLst/>
                          <a:latin typeface="Arial Nova" panose="020B0504020202020204" pitchFamily="34" charset="0"/>
                          <a:cs typeface="Biome" panose="020B0503030204020804" pitchFamily="34" charset="0"/>
                        </a:rPr>
                        <a:t>Trace Detector</a:t>
                      </a:r>
                    </a:p>
                    <a:p>
                      <a:pPr marL="0" marR="0" lvl="0" indent="0" algn="l" defTabSz="914400" rtl="0" eaLnBrk="1" fontAlgn="auto" latinLnBrk="0" hangingPunct="1">
                        <a:lnSpc>
                          <a:spcPct val="100000"/>
                        </a:lnSpc>
                        <a:spcBef>
                          <a:spcPts val="0"/>
                        </a:spcBef>
                        <a:spcAft>
                          <a:spcPts val="0"/>
                        </a:spcAft>
                        <a:buClrTx/>
                        <a:buSzTx/>
                        <a:buFontTx/>
                        <a:buNone/>
                        <a:tabLst/>
                        <a:defRPr lang="en-GB"/>
                      </a:pPr>
                      <a:endParaRPr lang="en-GB" sz="1600" b="1" u="none" strike="noStrike" noProof="1">
                        <a:solidFill>
                          <a:schemeClr val="bg1"/>
                        </a:solidFill>
                        <a:effectLst/>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alpha val="10000"/>
                      </a:schemeClr>
                    </a:solidFill>
                  </a:tcPr>
                </a:tc>
                <a:tc>
                  <a:txBody>
                    <a:bodyPr/>
                    <a:lstStyle/>
                    <a:p>
                      <a:pPr algn="ctr" rtl="0"/>
                      <a:r>
                        <a:rPr lang="en-GB" sz="1600" dirty="0">
                          <a:solidFill>
                            <a:schemeClr val="bg1"/>
                          </a:solidFill>
                          <a:latin typeface="Arial Nova" panose="020B0504020202020204" pitchFamily="34" charset="0"/>
                        </a:rPr>
                        <a:t>RMS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alpha val="10000"/>
                      </a:schemeClr>
                    </a:solidFill>
                  </a:tcPr>
                </a:tc>
                <a:extLst>
                  <a:ext uri="{0D108BD9-81ED-4DB2-BD59-A6C34878D82A}">
                    <a16:rowId xmlns:a16="http://schemas.microsoft.com/office/drawing/2014/main" val="3412479908"/>
                  </a:ext>
                </a:extLst>
              </a:tr>
              <a:tr h="5725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lang="en-GB"/>
                      </a:pPr>
                      <a:r>
                        <a:rPr lang="en-GB" sz="1600" b="1" u="none" strike="noStrike" noProof="1">
                          <a:solidFill>
                            <a:schemeClr val="bg1"/>
                          </a:solidFill>
                          <a:effectLst/>
                          <a:latin typeface="Arial Nova" panose="020B0504020202020204" pitchFamily="34" charset="0"/>
                          <a:cs typeface="Biome" panose="020B0503030204020804" pitchFamily="34" charset="0"/>
                        </a:rPr>
                        <a:t>Type Detector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alpha val="10000"/>
                      </a:schemeClr>
                    </a:solidFill>
                  </a:tcPr>
                </a:tc>
                <a:tc>
                  <a:txBody>
                    <a:bodyPr/>
                    <a:lstStyle/>
                    <a:p>
                      <a:pPr algn="ctr" rtl="0"/>
                      <a:r>
                        <a:rPr lang="en-GB" sz="1600" dirty="0">
                          <a:solidFill>
                            <a:schemeClr val="bg1"/>
                          </a:solidFill>
                          <a:latin typeface="Arial Nova" panose="020B0504020202020204" pitchFamily="34" charset="0"/>
                        </a:rPr>
                        <a:t>Rolling Avg.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alpha val="10000"/>
                      </a:schemeClr>
                    </a:solidFill>
                  </a:tcPr>
                </a:tc>
                <a:extLst>
                  <a:ext uri="{0D108BD9-81ED-4DB2-BD59-A6C34878D82A}">
                    <a16:rowId xmlns:a16="http://schemas.microsoft.com/office/drawing/2014/main" val="3364049053"/>
                  </a:ext>
                </a:extLst>
              </a:tr>
              <a:tr h="572530">
                <a:tc>
                  <a:txBody>
                    <a:bodyPr/>
                    <a:lstStyle>
                      <a:defPPr>
                        <a:defRPr lang="en-GB"/>
                      </a:defPPr>
                    </a:lstStyle>
                    <a:p>
                      <a:pPr marL="0" marR="0" lvl="0" indent="0" algn="l" defTabSz="914400" rtl="0" eaLnBrk="1" fontAlgn="auto" latinLnBrk="0" hangingPunct="1">
                        <a:lnSpc>
                          <a:spcPct val="100000"/>
                        </a:lnSpc>
                        <a:spcBef>
                          <a:spcPts val="0"/>
                        </a:spcBef>
                        <a:spcAft>
                          <a:spcPts val="0"/>
                        </a:spcAft>
                        <a:buClrTx/>
                        <a:buSzTx/>
                        <a:buFontTx/>
                        <a:buNone/>
                        <a:tabLst/>
                        <a:defRPr lang="en-GB"/>
                      </a:pPr>
                      <a:r>
                        <a:rPr lang="en-GB" sz="1600" b="1" i="0" u="none" strike="noStrike" noProof="1">
                          <a:solidFill>
                            <a:schemeClr val="bg1"/>
                          </a:solidFill>
                          <a:effectLst/>
                          <a:latin typeface="Arial Nova" panose="020B0504020202020204" pitchFamily="34" charset="0"/>
                          <a:cs typeface="Biome" panose="020B0503030204020804" pitchFamily="34" charset="0"/>
                        </a:rPr>
                        <a:t>The no.of avg.samples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alpha val="10000"/>
                      </a:schemeClr>
                    </a:solidFill>
                  </a:tcPr>
                </a:tc>
                <a:tc>
                  <a:txBody>
                    <a:bodyPr/>
                    <a:lstStyle>
                      <a:defPPr>
                        <a:defRPr lang="en-GB"/>
                      </a:defPPr>
                    </a:lstStyle>
                    <a:p>
                      <a:pPr algn="ctr" rtl="0"/>
                      <a:r>
                        <a:rPr lang="en-GB" sz="1600" dirty="0">
                          <a:solidFill>
                            <a:schemeClr val="bg1"/>
                          </a:solidFill>
                          <a:latin typeface="Arial Nova" panose="020B0504020202020204" pitchFamily="34" charset="0"/>
                        </a:rPr>
                        <a:t>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alpha val="10000"/>
                      </a:schemeClr>
                    </a:solidFill>
                  </a:tcPr>
                </a:tc>
                <a:extLst>
                  <a:ext uri="{0D108BD9-81ED-4DB2-BD59-A6C34878D82A}">
                    <a16:rowId xmlns:a16="http://schemas.microsoft.com/office/drawing/2014/main" val="2985697070"/>
                  </a:ext>
                </a:extLst>
              </a:tr>
              <a:tr h="5725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lang="en-GB"/>
                      </a:pPr>
                      <a:r>
                        <a:rPr lang="en-GB" sz="1600" b="1" i="0" u="none" strike="noStrike" noProof="1">
                          <a:solidFill>
                            <a:schemeClr val="bg1"/>
                          </a:solidFill>
                          <a:effectLst/>
                          <a:latin typeface="Arial Nova" panose="020B0504020202020204" pitchFamily="34" charset="0"/>
                          <a:cs typeface="Biome" panose="020B0503030204020804" pitchFamily="34" charset="0"/>
                        </a:rPr>
                        <a:t>Sweep points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alpha val="10000"/>
                      </a:schemeClr>
                    </a:solidFill>
                  </a:tcPr>
                </a:tc>
                <a:tc>
                  <a:txBody>
                    <a:bodyPr/>
                    <a:lstStyle/>
                    <a:p>
                      <a:pPr algn="ctr" rtl="0"/>
                      <a:r>
                        <a:rPr lang="en-GB" sz="1600" dirty="0">
                          <a:solidFill>
                            <a:schemeClr val="bg1"/>
                          </a:solidFill>
                          <a:latin typeface="Arial Nova" panose="020B0504020202020204" pitchFamily="34" charset="0"/>
                        </a:rPr>
                        <a:t>501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alpha val="10000"/>
                      </a:schemeClr>
                    </a:solidFill>
                  </a:tcPr>
                </a:tc>
                <a:extLst>
                  <a:ext uri="{0D108BD9-81ED-4DB2-BD59-A6C34878D82A}">
                    <a16:rowId xmlns:a16="http://schemas.microsoft.com/office/drawing/2014/main" val="2003030139"/>
                  </a:ext>
                </a:extLst>
              </a:tr>
            </a:tbl>
          </a:graphicData>
        </a:graphic>
      </p:graphicFrame>
      <p:graphicFrame>
        <p:nvGraphicFramePr>
          <p:cNvPr id="2" name="Table 1">
            <a:extLst>
              <a:ext uri="{FF2B5EF4-FFF2-40B4-BE49-F238E27FC236}">
                <a16:creationId xmlns:a16="http://schemas.microsoft.com/office/drawing/2014/main" id="{DE0CBD49-D796-7BCA-B5EA-685E30A49D2C}"/>
              </a:ext>
            </a:extLst>
          </p:cNvPr>
          <p:cNvGraphicFramePr>
            <a:graphicFrameLocks noGrp="1"/>
          </p:cNvGraphicFramePr>
          <p:nvPr>
            <p:extLst>
              <p:ext uri="{D42A27DB-BD31-4B8C-83A1-F6EECF244321}">
                <p14:modId xmlns:p14="http://schemas.microsoft.com/office/powerpoint/2010/main" val="2261251595"/>
              </p:ext>
            </p:extLst>
          </p:nvPr>
        </p:nvGraphicFramePr>
        <p:xfrm>
          <a:off x="858811" y="1201683"/>
          <a:ext cx="5366928" cy="5217960"/>
        </p:xfrm>
        <a:graphic>
          <a:graphicData uri="http://schemas.openxmlformats.org/drawingml/2006/table">
            <a:tbl>
              <a:tblPr firstRow="1" firstCol="1" lastRow="1" lastCol="1" bandRow="1" bandCol="1">
                <a:tableStyleId>{5C22544A-7EE6-4342-B048-85BDC9FD1C3A}</a:tableStyleId>
              </a:tblPr>
              <a:tblGrid>
                <a:gridCol w="1985641">
                  <a:extLst>
                    <a:ext uri="{9D8B030D-6E8A-4147-A177-3AD203B41FA5}">
                      <a16:colId xmlns:a16="http://schemas.microsoft.com/office/drawing/2014/main" val="1181713907"/>
                    </a:ext>
                  </a:extLst>
                </a:gridCol>
                <a:gridCol w="1496623">
                  <a:extLst>
                    <a:ext uri="{9D8B030D-6E8A-4147-A177-3AD203B41FA5}">
                      <a16:colId xmlns:a16="http://schemas.microsoft.com/office/drawing/2014/main" val="2710025062"/>
                    </a:ext>
                  </a:extLst>
                </a:gridCol>
                <a:gridCol w="1123730">
                  <a:extLst>
                    <a:ext uri="{9D8B030D-6E8A-4147-A177-3AD203B41FA5}">
                      <a16:colId xmlns:a16="http://schemas.microsoft.com/office/drawing/2014/main" val="805855524"/>
                    </a:ext>
                  </a:extLst>
                </a:gridCol>
                <a:gridCol w="760934">
                  <a:extLst>
                    <a:ext uri="{9D8B030D-6E8A-4147-A177-3AD203B41FA5}">
                      <a16:colId xmlns:a16="http://schemas.microsoft.com/office/drawing/2014/main" val="23565918"/>
                    </a:ext>
                  </a:extLst>
                </a:gridCol>
              </a:tblGrid>
              <a:tr h="382773">
                <a:tc>
                  <a:txBody>
                    <a:bodyPr/>
                    <a:lstStyle/>
                    <a:p>
                      <a:pPr marL="66040" marR="59690" algn="just">
                        <a:lnSpc>
                          <a:spcPct val="150000"/>
                        </a:lnSpc>
                      </a:pPr>
                      <a:r>
                        <a:rPr lang="en-US" sz="800" kern="100" dirty="0">
                          <a:solidFill>
                            <a:schemeClr val="tx1"/>
                          </a:solidFill>
                          <a:effectLst/>
                        </a:rPr>
                        <a:t>Operator</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dirty="0">
                          <a:solidFill>
                            <a:schemeClr val="tx1"/>
                          </a:solidFill>
                          <a:effectLst/>
                        </a:rPr>
                        <a:t>Center</a:t>
                      </a:r>
                      <a:r>
                        <a:rPr lang="en-US" sz="800" kern="100" spc="75" dirty="0">
                          <a:solidFill>
                            <a:schemeClr val="tx1"/>
                          </a:solidFill>
                          <a:effectLst/>
                        </a:rPr>
                        <a:t> </a:t>
                      </a:r>
                      <a:r>
                        <a:rPr lang="en-US" sz="800" kern="100" dirty="0">
                          <a:solidFill>
                            <a:schemeClr val="tx1"/>
                          </a:solidFill>
                          <a:effectLst/>
                        </a:rPr>
                        <a:t>Frequency</a:t>
                      </a:r>
                      <a:r>
                        <a:rPr lang="en-US" sz="800" kern="100" spc="80" dirty="0">
                          <a:solidFill>
                            <a:schemeClr val="tx1"/>
                          </a:solidFill>
                          <a:effectLst/>
                        </a:rPr>
                        <a:t> </a:t>
                      </a:r>
                      <a:r>
                        <a:rPr lang="en-US" sz="800" kern="100" dirty="0">
                          <a:solidFill>
                            <a:schemeClr val="tx1"/>
                          </a:solidFill>
                          <a:effectLst/>
                        </a:rPr>
                        <a:t>[MHz]</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78740" marR="59690" algn="just">
                        <a:lnSpc>
                          <a:spcPct val="150000"/>
                        </a:lnSpc>
                        <a:spcAft>
                          <a:spcPts val="0"/>
                        </a:spcAft>
                      </a:pPr>
                      <a:r>
                        <a:rPr lang="en-US" sz="800" kern="100" dirty="0">
                          <a:solidFill>
                            <a:schemeClr val="tx1"/>
                          </a:solidFill>
                          <a:effectLst/>
                        </a:rPr>
                        <a:t>Bandwidth</a:t>
                      </a:r>
                      <a:r>
                        <a:rPr lang="en-US" sz="800" kern="100" spc="75" dirty="0">
                          <a:solidFill>
                            <a:schemeClr val="tx1"/>
                          </a:solidFill>
                          <a:effectLst/>
                        </a:rPr>
                        <a:t> </a:t>
                      </a:r>
                      <a:r>
                        <a:rPr lang="en-US" sz="800" kern="100" dirty="0">
                          <a:solidFill>
                            <a:schemeClr val="tx1"/>
                          </a:solidFill>
                          <a:effectLst/>
                        </a:rPr>
                        <a:t>[MHz]</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78740" marR="59690" algn="just">
                        <a:lnSpc>
                          <a:spcPct val="150000"/>
                        </a:lnSpc>
                        <a:spcAft>
                          <a:spcPts val="0"/>
                        </a:spcAft>
                      </a:pPr>
                      <a:r>
                        <a:rPr lang="en-US" sz="800" kern="100">
                          <a:solidFill>
                            <a:schemeClr val="tx1"/>
                          </a:solidFill>
                          <a:effectLst/>
                        </a:rPr>
                        <a:t>Technology</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3578950"/>
                  </a:ext>
                </a:extLst>
              </a:tr>
              <a:tr h="179081">
                <a:tc>
                  <a:txBody>
                    <a:bodyPr/>
                    <a:lstStyle/>
                    <a:p>
                      <a:pPr marL="66040" marR="59690" algn="just">
                        <a:lnSpc>
                          <a:spcPct val="150000"/>
                        </a:lnSpc>
                      </a:pPr>
                      <a:r>
                        <a:rPr lang="en-US" sz="800" kern="100" dirty="0">
                          <a:solidFill>
                            <a:schemeClr val="tx1"/>
                          </a:solidFill>
                          <a:effectLst/>
                        </a:rPr>
                        <a:t>W3</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a:solidFill>
                            <a:schemeClr val="tx1"/>
                          </a:solidFill>
                          <a:effectLst/>
                        </a:rPr>
                        <a:t>796</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6">
                  <a:txBody>
                    <a:bodyPr/>
                    <a:lstStyle/>
                    <a:p>
                      <a:pPr marL="415925" marR="409575" algn="just">
                        <a:lnSpc>
                          <a:spcPct val="150000"/>
                        </a:lnSpc>
                        <a:spcBef>
                          <a:spcPts val="330"/>
                        </a:spcBef>
                        <a:spcAft>
                          <a:spcPts val="0"/>
                        </a:spcAft>
                      </a:pPr>
                      <a:r>
                        <a:rPr lang="en-US" sz="800" kern="100" dirty="0">
                          <a:solidFill>
                            <a:schemeClr val="tx1"/>
                          </a:solidFill>
                          <a:effectLst/>
                        </a:rPr>
                        <a:t>10</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1">
                  <a:txBody>
                    <a:bodyPr/>
                    <a:lstStyle/>
                    <a:p>
                      <a:pPr marL="66040" marR="59690" algn="just">
                        <a:lnSpc>
                          <a:spcPct val="150000"/>
                        </a:lnSpc>
                        <a:spcAft>
                          <a:spcPts val="0"/>
                        </a:spcAft>
                      </a:pPr>
                      <a:r>
                        <a:rPr lang="en-US" sz="900" kern="100" dirty="0">
                          <a:solidFill>
                            <a:schemeClr val="tx1"/>
                          </a:solidFill>
                          <a:effectLst/>
                        </a:rPr>
                        <a:t> </a:t>
                      </a:r>
                      <a:endParaRPr lang="en-IN" sz="1100" kern="100" dirty="0">
                        <a:solidFill>
                          <a:schemeClr val="tx1"/>
                        </a:solidFill>
                        <a:effectLst/>
                      </a:endParaRPr>
                    </a:p>
                    <a:p>
                      <a:pPr marL="66040" marR="59690" algn="just">
                        <a:lnSpc>
                          <a:spcPct val="150000"/>
                        </a:lnSpc>
                        <a:spcBef>
                          <a:spcPts val="50"/>
                        </a:spcBef>
                        <a:spcAft>
                          <a:spcPts val="0"/>
                        </a:spcAft>
                      </a:pPr>
                      <a:r>
                        <a:rPr lang="en-US" sz="900" kern="100" dirty="0">
                          <a:solidFill>
                            <a:schemeClr val="tx1"/>
                          </a:solidFill>
                          <a:effectLst/>
                        </a:rPr>
                        <a:t> </a:t>
                      </a:r>
                      <a:endParaRPr lang="en-IN" sz="1100" kern="100" dirty="0">
                        <a:solidFill>
                          <a:schemeClr val="tx1"/>
                        </a:solidFill>
                        <a:effectLst/>
                      </a:endParaRPr>
                    </a:p>
                    <a:p>
                      <a:pPr marL="180975" marR="59690" algn="just">
                        <a:lnSpc>
                          <a:spcPct val="150000"/>
                        </a:lnSpc>
                        <a:spcAft>
                          <a:spcPts val="0"/>
                        </a:spcAft>
                      </a:pPr>
                      <a:r>
                        <a:rPr lang="en-US" sz="800" kern="100" dirty="0">
                          <a:solidFill>
                            <a:schemeClr val="tx1"/>
                          </a:solidFill>
                          <a:effectLst/>
                        </a:rPr>
                        <a:t>pre-5G</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615636"/>
                  </a:ext>
                </a:extLst>
              </a:tr>
              <a:tr h="179081">
                <a:tc>
                  <a:txBody>
                    <a:bodyPr/>
                    <a:lstStyle/>
                    <a:p>
                      <a:pPr marL="66040" marR="59690" algn="just">
                        <a:lnSpc>
                          <a:spcPct val="150000"/>
                        </a:lnSpc>
                      </a:pPr>
                      <a:r>
                        <a:rPr lang="en-US" sz="800" kern="100" dirty="0">
                          <a:solidFill>
                            <a:schemeClr val="tx1"/>
                          </a:solidFill>
                          <a:effectLst/>
                        </a:rPr>
                        <a:t>Tim</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dirty="0">
                          <a:solidFill>
                            <a:schemeClr val="tx1"/>
                          </a:solidFill>
                          <a:effectLst/>
                        </a:rPr>
                        <a:t>806</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888652338"/>
                  </a:ext>
                </a:extLst>
              </a:tr>
              <a:tr h="179081">
                <a:tc>
                  <a:txBody>
                    <a:bodyPr/>
                    <a:lstStyle/>
                    <a:p>
                      <a:pPr marL="66040" marR="59690" algn="just">
                        <a:lnSpc>
                          <a:spcPct val="150000"/>
                        </a:lnSpc>
                      </a:pPr>
                      <a:r>
                        <a:rPr lang="en-US" sz="800" kern="100" dirty="0">
                          <a:solidFill>
                            <a:schemeClr val="tx1"/>
                          </a:solidFill>
                          <a:effectLst/>
                        </a:rPr>
                        <a:t>Vodafone</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dirty="0">
                          <a:solidFill>
                            <a:schemeClr val="tx1"/>
                          </a:solidFill>
                          <a:effectLst/>
                        </a:rPr>
                        <a:t>816</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296300728"/>
                  </a:ext>
                </a:extLst>
              </a:tr>
              <a:tr h="179081">
                <a:tc>
                  <a:txBody>
                    <a:bodyPr/>
                    <a:lstStyle/>
                    <a:p>
                      <a:pPr marL="66040" marR="59690" algn="just">
                        <a:lnSpc>
                          <a:spcPct val="150000"/>
                        </a:lnSpc>
                      </a:pPr>
                      <a:r>
                        <a:rPr lang="en-US" sz="800" kern="100">
                          <a:solidFill>
                            <a:schemeClr val="tx1"/>
                          </a:solidFill>
                          <a:effectLst/>
                        </a:rPr>
                        <a:t>Tim</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dirty="0">
                          <a:solidFill>
                            <a:schemeClr val="tx1"/>
                          </a:solidFill>
                          <a:effectLst/>
                        </a:rPr>
                        <a:t>935</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145466505"/>
                  </a:ext>
                </a:extLst>
              </a:tr>
              <a:tr h="179081">
                <a:tc>
                  <a:txBody>
                    <a:bodyPr/>
                    <a:lstStyle/>
                    <a:p>
                      <a:pPr marL="66040" marR="59690" algn="just">
                        <a:lnSpc>
                          <a:spcPct val="150000"/>
                        </a:lnSpc>
                      </a:pPr>
                      <a:r>
                        <a:rPr lang="en-US" sz="800" kern="100">
                          <a:solidFill>
                            <a:schemeClr val="tx1"/>
                          </a:solidFill>
                          <a:effectLst/>
                        </a:rPr>
                        <a:t>Vodafone</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dirty="0">
                          <a:solidFill>
                            <a:schemeClr val="tx1"/>
                          </a:solidFill>
                          <a:effectLst/>
                        </a:rPr>
                        <a:t>945</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4051621753"/>
                  </a:ext>
                </a:extLst>
              </a:tr>
              <a:tr h="179081">
                <a:tc>
                  <a:txBody>
                    <a:bodyPr/>
                    <a:lstStyle/>
                    <a:p>
                      <a:pPr marL="66040" marR="59690" algn="just">
                        <a:lnSpc>
                          <a:spcPct val="150000"/>
                        </a:lnSpc>
                      </a:pPr>
                      <a:r>
                        <a:rPr lang="en-US" sz="800" kern="100" dirty="0">
                          <a:solidFill>
                            <a:schemeClr val="tx1"/>
                          </a:solidFill>
                          <a:effectLst/>
                        </a:rPr>
                        <a:t>W3</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dirty="0">
                          <a:solidFill>
                            <a:schemeClr val="tx1"/>
                          </a:solidFill>
                          <a:effectLst/>
                        </a:rPr>
                        <a:t>955</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374750924"/>
                  </a:ext>
                </a:extLst>
              </a:tr>
              <a:tr h="179081">
                <a:tc>
                  <a:txBody>
                    <a:bodyPr/>
                    <a:lstStyle/>
                    <a:p>
                      <a:pPr marL="66040" marR="59690" algn="just">
                        <a:lnSpc>
                          <a:spcPct val="150000"/>
                        </a:lnSpc>
                      </a:pPr>
                      <a:r>
                        <a:rPr lang="en-US" sz="800" kern="100">
                          <a:solidFill>
                            <a:schemeClr val="tx1"/>
                          </a:solidFill>
                          <a:effectLst/>
                        </a:rPr>
                        <a:t>Iliad</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a:solidFill>
                            <a:schemeClr val="tx1"/>
                          </a:solidFill>
                          <a:effectLst/>
                        </a:rPr>
                        <a:t>1835</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19">
                  <a:txBody>
                    <a:bodyPr/>
                    <a:lstStyle/>
                    <a:p>
                      <a:pPr marL="66040" marR="59690" algn="just">
                        <a:lnSpc>
                          <a:spcPct val="150000"/>
                        </a:lnSpc>
                        <a:spcAft>
                          <a:spcPts val="0"/>
                        </a:spcAft>
                      </a:pPr>
                      <a:r>
                        <a:rPr lang="en-US" sz="900" kern="100" dirty="0">
                          <a:solidFill>
                            <a:schemeClr val="tx1"/>
                          </a:solidFill>
                          <a:effectLst/>
                        </a:rPr>
                        <a:t> </a:t>
                      </a:r>
                      <a:endParaRPr lang="en-IN" sz="1100" kern="100" dirty="0">
                        <a:solidFill>
                          <a:schemeClr val="tx1"/>
                        </a:solidFill>
                        <a:effectLst/>
                      </a:endParaRPr>
                    </a:p>
                    <a:p>
                      <a:pPr marL="66040" marR="59690" algn="just">
                        <a:lnSpc>
                          <a:spcPct val="150000"/>
                        </a:lnSpc>
                        <a:spcBef>
                          <a:spcPts val="45"/>
                        </a:spcBef>
                        <a:spcAft>
                          <a:spcPts val="0"/>
                        </a:spcAft>
                      </a:pPr>
                      <a:r>
                        <a:rPr lang="en-US" sz="1200" kern="100" dirty="0">
                          <a:solidFill>
                            <a:schemeClr val="tx1"/>
                          </a:solidFill>
                          <a:effectLst/>
                        </a:rPr>
                        <a:t> </a:t>
                      </a:r>
                      <a:endParaRPr lang="en-IN" sz="1100" kern="100" dirty="0">
                        <a:solidFill>
                          <a:schemeClr val="tx1"/>
                        </a:solidFill>
                        <a:effectLst/>
                      </a:endParaRPr>
                    </a:p>
                    <a:p>
                      <a:pPr marL="415925" marR="409575" algn="just">
                        <a:lnSpc>
                          <a:spcPct val="150000"/>
                        </a:lnSpc>
                        <a:spcAft>
                          <a:spcPts val="0"/>
                        </a:spcAft>
                      </a:pPr>
                      <a:r>
                        <a:rPr lang="en-US" sz="800" kern="100" dirty="0">
                          <a:solidFill>
                            <a:schemeClr val="tx1"/>
                          </a:solidFill>
                          <a:effectLst/>
                        </a:rPr>
                        <a:t>20</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extLst>
                  <a:ext uri="{0D108BD9-81ED-4DB2-BD59-A6C34878D82A}">
                    <a16:rowId xmlns:a16="http://schemas.microsoft.com/office/drawing/2014/main" val="4089827483"/>
                  </a:ext>
                </a:extLst>
              </a:tr>
              <a:tr h="179081">
                <a:tc>
                  <a:txBody>
                    <a:bodyPr/>
                    <a:lstStyle/>
                    <a:p>
                      <a:pPr marL="66040" marR="59690" algn="just">
                        <a:lnSpc>
                          <a:spcPct val="150000"/>
                        </a:lnSpc>
                      </a:pPr>
                      <a:r>
                        <a:rPr lang="en-US" sz="800" kern="100">
                          <a:solidFill>
                            <a:schemeClr val="tx1"/>
                          </a:solidFill>
                          <a:effectLst/>
                        </a:rPr>
                        <a:t>W3</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dirty="0">
                          <a:solidFill>
                            <a:schemeClr val="tx1"/>
                          </a:solidFill>
                          <a:effectLst/>
                        </a:rPr>
                        <a:t>1850</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476155628"/>
                  </a:ext>
                </a:extLst>
              </a:tr>
              <a:tr h="179081">
                <a:tc>
                  <a:txBody>
                    <a:bodyPr/>
                    <a:lstStyle/>
                    <a:p>
                      <a:pPr marL="66040" marR="59690" algn="just">
                        <a:lnSpc>
                          <a:spcPct val="150000"/>
                        </a:lnSpc>
                      </a:pPr>
                      <a:r>
                        <a:rPr lang="en-US" sz="800" kern="100">
                          <a:solidFill>
                            <a:schemeClr val="tx1"/>
                          </a:solidFill>
                          <a:effectLst/>
                        </a:rPr>
                        <a:t>Vodafone</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dirty="0">
                          <a:solidFill>
                            <a:schemeClr val="tx1"/>
                          </a:solidFill>
                          <a:effectLst/>
                        </a:rPr>
                        <a:t>1870</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554100315"/>
                  </a:ext>
                </a:extLst>
              </a:tr>
              <a:tr h="179081">
                <a:tc>
                  <a:txBody>
                    <a:bodyPr/>
                    <a:lstStyle/>
                    <a:p>
                      <a:pPr marL="66040" marR="59690" algn="just">
                        <a:lnSpc>
                          <a:spcPct val="150000"/>
                        </a:lnSpc>
                      </a:pPr>
                      <a:r>
                        <a:rPr lang="en-US" sz="800" kern="100">
                          <a:solidFill>
                            <a:schemeClr val="tx1"/>
                          </a:solidFill>
                          <a:effectLst/>
                        </a:rPr>
                        <a:t>W3</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dirty="0">
                          <a:solidFill>
                            <a:schemeClr val="tx1"/>
                          </a:solidFill>
                          <a:effectLst/>
                        </a:rPr>
                        <a:t>2120</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378321031"/>
                  </a:ext>
                </a:extLst>
              </a:tr>
              <a:tr h="179081">
                <a:tc>
                  <a:txBody>
                    <a:bodyPr/>
                    <a:lstStyle/>
                    <a:p>
                      <a:pPr marL="66040" marR="59690" algn="just">
                        <a:lnSpc>
                          <a:spcPct val="150000"/>
                        </a:lnSpc>
                      </a:pPr>
                      <a:r>
                        <a:rPr lang="en-US" sz="800" kern="100">
                          <a:solidFill>
                            <a:schemeClr val="tx1"/>
                          </a:solidFill>
                          <a:effectLst/>
                        </a:rPr>
                        <a:t>Tim</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a:solidFill>
                            <a:schemeClr val="tx1"/>
                          </a:solidFill>
                          <a:effectLst/>
                        </a:rPr>
                        <a:t>2137.5</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831751561"/>
                  </a:ext>
                </a:extLst>
              </a:tr>
              <a:tr h="179081">
                <a:tc>
                  <a:txBody>
                    <a:bodyPr/>
                    <a:lstStyle/>
                    <a:p>
                      <a:pPr marL="66040" marR="59690" algn="just">
                        <a:lnSpc>
                          <a:spcPct val="150000"/>
                        </a:lnSpc>
                      </a:pPr>
                      <a:r>
                        <a:rPr lang="en-US" sz="800" kern="100">
                          <a:solidFill>
                            <a:schemeClr val="tx1"/>
                          </a:solidFill>
                          <a:effectLst/>
                        </a:rPr>
                        <a:t>Iliad</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a:solidFill>
                            <a:schemeClr val="tx1"/>
                          </a:solidFill>
                          <a:effectLst/>
                        </a:rPr>
                        <a:t>2150</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711136197"/>
                  </a:ext>
                </a:extLst>
              </a:tr>
              <a:tr h="179081">
                <a:tc>
                  <a:txBody>
                    <a:bodyPr/>
                    <a:lstStyle/>
                    <a:p>
                      <a:pPr marL="66040" marR="59690" algn="just">
                        <a:lnSpc>
                          <a:spcPct val="150000"/>
                        </a:lnSpc>
                      </a:pPr>
                      <a:r>
                        <a:rPr lang="en-US" sz="800" kern="100">
                          <a:solidFill>
                            <a:schemeClr val="tx1"/>
                          </a:solidFill>
                          <a:effectLst/>
                        </a:rPr>
                        <a:t>Vodafone</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a:solidFill>
                            <a:schemeClr val="tx1"/>
                          </a:solidFill>
                          <a:effectLst/>
                        </a:rPr>
                        <a:t>2162.5</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303857428"/>
                  </a:ext>
                </a:extLst>
              </a:tr>
              <a:tr h="179081">
                <a:tc>
                  <a:txBody>
                    <a:bodyPr/>
                    <a:lstStyle/>
                    <a:p>
                      <a:pPr marL="66040" marR="59690" algn="just">
                        <a:lnSpc>
                          <a:spcPct val="150000"/>
                        </a:lnSpc>
                      </a:pPr>
                      <a:r>
                        <a:rPr lang="en-US" sz="800" kern="100">
                          <a:solidFill>
                            <a:schemeClr val="tx1"/>
                          </a:solidFill>
                          <a:effectLst/>
                        </a:rPr>
                        <a:t>W3</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dirty="0">
                          <a:solidFill>
                            <a:schemeClr val="tx1"/>
                          </a:solidFill>
                          <a:effectLst/>
                        </a:rPr>
                        <a:t>2585</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645275441"/>
                  </a:ext>
                </a:extLst>
              </a:tr>
              <a:tr h="179081">
                <a:tc>
                  <a:txBody>
                    <a:bodyPr/>
                    <a:lstStyle/>
                    <a:p>
                      <a:pPr marL="66040" marR="59690" algn="just">
                        <a:lnSpc>
                          <a:spcPct val="150000"/>
                        </a:lnSpc>
                      </a:pPr>
                      <a:r>
                        <a:rPr lang="en-US" sz="800" kern="100">
                          <a:solidFill>
                            <a:schemeClr val="tx1"/>
                          </a:solidFill>
                          <a:effectLst/>
                        </a:rPr>
                        <a:t>Iliad</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a:solidFill>
                            <a:schemeClr val="tx1"/>
                          </a:solidFill>
                          <a:effectLst/>
                        </a:rPr>
                        <a:t>2635</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509734291"/>
                  </a:ext>
                </a:extLst>
              </a:tr>
              <a:tr h="179081">
                <a:tc>
                  <a:txBody>
                    <a:bodyPr/>
                    <a:lstStyle/>
                    <a:p>
                      <a:pPr marL="66040" marR="59690" algn="just">
                        <a:lnSpc>
                          <a:spcPct val="150000"/>
                        </a:lnSpc>
                      </a:pPr>
                      <a:r>
                        <a:rPr lang="en-US" sz="800" kern="100">
                          <a:solidFill>
                            <a:schemeClr val="tx1"/>
                          </a:solidFill>
                          <a:effectLst/>
                        </a:rPr>
                        <a:t>Vodafone</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dirty="0">
                          <a:solidFill>
                            <a:schemeClr val="tx1"/>
                          </a:solidFill>
                          <a:effectLst/>
                        </a:rPr>
                        <a:t>2647.5</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3943853"/>
                  </a:ext>
                </a:extLst>
              </a:tr>
              <a:tr h="179081">
                <a:tc>
                  <a:txBody>
                    <a:bodyPr/>
                    <a:lstStyle/>
                    <a:p>
                      <a:pPr marL="66040" marR="59690" algn="just">
                        <a:lnSpc>
                          <a:spcPct val="150000"/>
                        </a:lnSpc>
                      </a:pPr>
                      <a:r>
                        <a:rPr lang="en-US" sz="800" kern="100">
                          <a:solidFill>
                            <a:schemeClr val="tx1"/>
                          </a:solidFill>
                          <a:effectLst/>
                        </a:rPr>
                        <a:t>Tim</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dirty="0">
                          <a:solidFill>
                            <a:schemeClr val="tx1"/>
                          </a:solidFill>
                          <a:effectLst/>
                        </a:rPr>
                        <a:t>2662.5</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677298770"/>
                  </a:ext>
                </a:extLst>
              </a:tr>
              <a:tr h="179081">
                <a:tc>
                  <a:txBody>
                    <a:bodyPr/>
                    <a:lstStyle/>
                    <a:p>
                      <a:pPr marL="66040" marR="59690" algn="just">
                        <a:lnSpc>
                          <a:spcPct val="150000"/>
                        </a:lnSpc>
                      </a:pPr>
                      <a:r>
                        <a:rPr lang="en-US" sz="800" kern="100">
                          <a:solidFill>
                            <a:schemeClr val="tx1"/>
                          </a:solidFill>
                          <a:effectLst/>
                        </a:rPr>
                        <a:t>W3</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a:solidFill>
                            <a:schemeClr val="tx1"/>
                          </a:solidFill>
                          <a:effectLst/>
                        </a:rPr>
                        <a:t>2680</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049167706"/>
                  </a:ext>
                </a:extLst>
              </a:tr>
              <a:tr h="179081">
                <a:tc>
                  <a:txBody>
                    <a:bodyPr/>
                    <a:lstStyle/>
                    <a:p>
                      <a:pPr marL="66040" marR="59690" algn="just">
                        <a:lnSpc>
                          <a:spcPct val="150000"/>
                        </a:lnSpc>
                      </a:pPr>
                      <a:r>
                        <a:rPr lang="en-US" sz="800" kern="100">
                          <a:solidFill>
                            <a:schemeClr val="tx1"/>
                          </a:solidFill>
                          <a:effectLst/>
                        </a:rPr>
                        <a:t>Linkem</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dirty="0">
                          <a:solidFill>
                            <a:schemeClr val="tx1"/>
                          </a:solidFill>
                          <a:effectLst/>
                        </a:rPr>
                        <a:t>3468.5</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079248248"/>
                  </a:ext>
                </a:extLst>
              </a:tr>
              <a:tr h="179081">
                <a:tc>
                  <a:txBody>
                    <a:bodyPr/>
                    <a:lstStyle/>
                    <a:p>
                      <a:pPr marL="66040" marR="59690" algn="just">
                        <a:lnSpc>
                          <a:spcPct val="150000"/>
                        </a:lnSpc>
                      </a:pPr>
                      <a:r>
                        <a:rPr lang="en-US" sz="800" kern="100">
                          <a:solidFill>
                            <a:schemeClr val="tx1"/>
                          </a:solidFill>
                          <a:effectLst/>
                        </a:rPr>
                        <a:t>Linkem</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dirty="0">
                          <a:solidFill>
                            <a:schemeClr val="tx1"/>
                          </a:solidFill>
                          <a:effectLst/>
                        </a:rPr>
                        <a:t>3568.5</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777727320"/>
                  </a:ext>
                </a:extLst>
              </a:tr>
              <a:tr h="179081">
                <a:tc>
                  <a:txBody>
                    <a:bodyPr/>
                    <a:lstStyle/>
                    <a:p>
                      <a:pPr marL="66040" marR="59690" algn="just">
                        <a:lnSpc>
                          <a:spcPct val="150000"/>
                        </a:lnSpc>
                      </a:pPr>
                      <a:r>
                        <a:rPr lang="en-US" sz="800" kern="100">
                          <a:solidFill>
                            <a:schemeClr val="tx1"/>
                          </a:solidFill>
                          <a:effectLst/>
                        </a:rPr>
                        <a:t>Linkem</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dirty="0">
                          <a:solidFill>
                            <a:schemeClr val="tx1"/>
                          </a:solidFill>
                          <a:effectLst/>
                        </a:rPr>
                        <a:t>3589.5</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760652480"/>
                  </a:ext>
                </a:extLst>
              </a:tr>
              <a:tr h="179081">
                <a:tc>
                  <a:txBody>
                    <a:bodyPr/>
                    <a:lstStyle/>
                    <a:p>
                      <a:pPr marL="66040" marR="59690" algn="just">
                        <a:lnSpc>
                          <a:spcPct val="150000"/>
                        </a:lnSpc>
                      </a:pPr>
                      <a:r>
                        <a:rPr lang="en-US" sz="800" kern="100">
                          <a:solidFill>
                            <a:schemeClr val="tx1"/>
                          </a:solidFill>
                          <a:effectLst/>
                        </a:rPr>
                        <a:t>W3</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a:solidFill>
                            <a:schemeClr val="tx1"/>
                          </a:solidFill>
                          <a:effectLst/>
                        </a:rPr>
                        <a:t>3447.5</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rowSpan="4">
                  <a:txBody>
                    <a:bodyPr/>
                    <a:lstStyle/>
                    <a:p>
                      <a:pPr marL="249555" marR="243205" algn="just">
                        <a:lnSpc>
                          <a:spcPct val="150000"/>
                        </a:lnSpc>
                        <a:spcBef>
                          <a:spcPts val="725"/>
                        </a:spcBef>
                        <a:spcAft>
                          <a:spcPts val="0"/>
                        </a:spcAft>
                      </a:pPr>
                      <a:r>
                        <a:rPr lang="en-US" sz="800" kern="100" dirty="0">
                          <a:solidFill>
                            <a:schemeClr val="tx1"/>
                          </a:solidFill>
                          <a:effectLst/>
                        </a:rPr>
                        <a:t>5G</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63941593"/>
                  </a:ext>
                </a:extLst>
              </a:tr>
              <a:tr h="179081">
                <a:tc>
                  <a:txBody>
                    <a:bodyPr/>
                    <a:lstStyle/>
                    <a:p>
                      <a:pPr marL="66040" marR="59690" algn="just">
                        <a:lnSpc>
                          <a:spcPct val="150000"/>
                        </a:lnSpc>
                      </a:pPr>
                      <a:r>
                        <a:rPr lang="en-US" sz="800" kern="100">
                          <a:solidFill>
                            <a:schemeClr val="tx1"/>
                          </a:solidFill>
                          <a:effectLst/>
                        </a:rPr>
                        <a:t>W3</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dirty="0">
                          <a:solidFill>
                            <a:schemeClr val="tx1"/>
                          </a:solidFill>
                          <a:effectLst/>
                        </a:rPr>
                        <a:t>3547.5</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843411258"/>
                  </a:ext>
                </a:extLst>
              </a:tr>
              <a:tr h="179081">
                <a:tc>
                  <a:txBody>
                    <a:bodyPr/>
                    <a:lstStyle/>
                    <a:p>
                      <a:pPr marL="66040" marR="59690" algn="just">
                        <a:lnSpc>
                          <a:spcPct val="150000"/>
                        </a:lnSpc>
                      </a:pPr>
                      <a:r>
                        <a:rPr lang="en-US" sz="800" kern="100">
                          <a:solidFill>
                            <a:schemeClr val="tx1"/>
                          </a:solidFill>
                          <a:effectLst/>
                        </a:rPr>
                        <a:t>W3</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dirty="0">
                          <a:solidFill>
                            <a:schemeClr val="tx1"/>
                          </a:solidFill>
                          <a:effectLst/>
                        </a:rPr>
                        <a:t>3610</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494626409"/>
                  </a:ext>
                </a:extLst>
              </a:tr>
              <a:tr h="179081">
                <a:tc>
                  <a:txBody>
                    <a:bodyPr/>
                    <a:lstStyle/>
                    <a:p>
                      <a:pPr marL="66040" marR="59690" algn="just">
                        <a:lnSpc>
                          <a:spcPct val="150000"/>
                        </a:lnSpc>
                      </a:pPr>
                      <a:r>
                        <a:rPr lang="en-US" sz="800" kern="100">
                          <a:solidFill>
                            <a:schemeClr val="tx1"/>
                          </a:solidFill>
                          <a:effectLst/>
                        </a:rPr>
                        <a:t>Iliad</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dirty="0">
                          <a:solidFill>
                            <a:schemeClr val="tx1"/>
                          </a:solidFill>
                          <a:effectLst/>
                        </a:rPr>
                        <a:t>3630</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404203384"/>
                  </a:ext>
                </a:extLst>
              </a:tr>
              <a:tr h="179081">
                <a:tc>
                  <a:txBody>
                    <a:bodyPr/>
                    <a:lstStyle/>
                    <a:p>
                      <a:pPr marL="66040" marR="59690" algn="just">
                        <a:lnSpc>
                          <a:spcPct val="150000"/>
                        </a:lnSpc>
                      </a:pPr>
                      <a:r>
                        <a:rPr lang="en-US" sz="800" kern="100">
                          <a:solidFill>
                            <a:schemeClr val="tx1"/>
                          </a:solidFill>
                          <a:effectLst/>
                        </a:rPr>
                        <a:t>Vodafone</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dirty="0">
                          <a:solidFill>
                            <a:schemeClr val="tx1"/>
                          </a:solidFill>
                          <a:effectLst/>
                        </a:rPr>
                        <a:t>3680</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50000"/>
                        </a:lnSpc>
                        <a:spcAft>
                          <a:spcPts val="800"/>
                        </a:spcAft>
                      </a:pPr>
                      <a:r>
                        <a:rPr lang="en-US" sz="100" kern="100" dirty="0">
                          <a:solidFill>
                            <a:schemeClr val="tx1"/>
                          </a:solidFill>
                          <a:effectLst/>
                        </a:rPr>
                        <a:t> </a:t>
                      </a:r>
                      <a:endParaRPr lang="en-IN"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50000"/>
                        </a:lnSpc>
                        <a:spcAft>
                          <a:spcPts val="800"/>
                        </a:spcAft>
                      </a:pPr>
                      <a:r>
                        <a:rPr lang="en-US" sz="100" kern="100" dirty="0">
                          <a:solidFill>
                            <a:schemeClr val="tx1"/>
                          </a:solidFill>
                          <a:effectLst/>
                        </a:rPr>
                        <a:t> </a:t>
                      </a:r>
                      <a:endParaRPr lang="en-IN"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8798432"/>
                  </a:ext>
                </a:extLst>
              </a:tr>
              <a:tr h="179081">
                <a:tc>
                  <a:txBody>
                    <a:bodyPr/>
                    <a:lstStyle/>
                    <a:p>
                      <a:pPr marL="66040" marR="59690" algn="just">
                        <a:lnSpc>
                          <a:spcPct val="150000"/>
                        </a:lnSpc>
                      </a:pPr>
                      <a:r>
                        <a:rPr lang="en-US" sz="800" kern="100" dirty="0">
                          <a:solidFill>
                            <a:schemeClr val="tx1"/>
                          </a:solidFill>
                          <a:effectLst/>
                        </a:rPr>
                        <a:t>Tim</a:t>
                      </a:r>
                      <a:endParaRPr lang="en-IN"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6040" marR="59690" algn="just">
                        <a:lnSpc>
                          <a:spcPct val="150000"/>
                        </a:lnSpc>
                      </a:pPr>
                      <a:r>
                        <a:rPr lang="en-US" sz="800" kern="100">
                          <a:solidFill>
                            <a:schemeClr val="tx1"/>
                          </a:solidFill>
                          <a:effectLst/>
                        </a:rPr>
                        <a:t>3760</a:t>
                      </a:r>
                      <a:endParaRPr lang="en-IN" sz="11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50000"/>
                        </a:lnSpc>
                        <a:spcAft>
                          <a:spcPts val="800"/>
                        </a:spcAft>
                      </a:pPr>
                      <a:r>
                        <a:rPr lang="en-US" sz="100" kern="100" dirty="0">
                          <a:solidFill>
                            <a:schemeClr val="tx1"/>
                          </a:solidFill>
                          <a:effectLst/>
                        </a:rPr>
                        <a:t> </a:t>
                      </a:r>
                      <a:endParaRPr lang="en-IN"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50000"/>
                        </a:lnSpc>
                        <a:spcAft>
                          <a:spcPts val="800"/>
                        </a:spcAft>
                      </a:pPr>
                      <a:r>
                        <a:rPr lang="en-US" sz="100" kern="100" dirty="0">
                          <a:solidFill>
                            <a:schemeClr val="tx1"/>
                          </a:solidFill>
                          <a:effectLst/>
                        </a:rPr>
                        <a:t> </a:t>
                      </a:r>
                      <a:endParaRPr lang="en-IN"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891122"/>
                  </a:ext>
                </a:extLst>
              </a:tr>
            </a:tbl>
          </a:graphicData>
        </a:graphic>
      </p:graphicFrame>
      <p:sp>
        <p:nvSpPr>
          <p:cNvPr id="3" name="TextBox 2">
            <a:extLst>
              <a:ext uri="{FF2B5EF4-FFF2-40B4-BE49-F238E27FC236}">
                <a16:creationId xmlns:a16="http://schemas.microsoft.com/office/drawing/2014/main" id="{33D36D30-9A53-E57B-6E82-7FD5E7CE3DF5}"/>
              </a:ext>
            </a:extLst>
          </p:cNvPr>
          <p:cNvSpPr txBox="1"/>
          <p:nvPr/>
        </p:nvSpPr>
        <p:spPr>
          <a:xfrm>
            <a:off x="3097610" y="6516835"/>
            <a:ext cx="3585911" cy="307777"/>
          </a:xfrm>
          <a:prstGeom prst="rect">
            <a:avLst/>
          </a:prstGeom>
          <a:noFill/>
        </p:spPr>
        <p:txBody>
          <a:bodyPr wrap="square" rtlCol="0">
            <a:spAutoFit/>
          </a:bodyPr>
          <a:lstStyle/>
          <a:p>
            <a:r>
              <a:rPr lang="en-US" sz="1400" kern="0" dirty="0" err="1">
                <a:solidFill>
                  <a:schemeClr val="bg1">
                    <a:lumMod val="95000"/>
                  </a:schemeClr>
                </a:solidFill>
                <a:effectLst/>
                <a:latin typeface="Abadi" panose="020B0604020104020204" pitchFamily="34" charset="0"/>
                <a:ea typeface="Calibri" panose="020F0502020204030204" pitchFamily="34" charset="0"/>
              </a:rPr>
              <a:t>Tab.I</a:t>
            </a:r>
            <a:r>
              <a:rPr lang="en-US" sz="1400" kern="0" dirty="0">
                <a:solidFill>
                  <a:schemeClr val="bg1">
                    <a:lumMod val="95000"/>
                  </a:schemeClr>
                </a:solidFill>
                <a:effectLst/>
                <a:latin typeface="Abadi" panose="020B0604020104020204" pitchFamily="34" charset="0"/>
                <a:ea typeface="Calibri" panose="020F0502020204030204" pitchFamily="34" charset="0"/>
              </a:rPr>
              <a:t> MID-BAND </a:t>
            </a:r>
            <a:r>
              <a:rPr lang="en-US" sz="1400" kern="0" dirty="0">
                <a:solidFill>
                  <a:schemeClr val="bg1">
                    <a:lumMod val="95000"/>
                  </a:schemeClr>
                </a:solidFill>
                <a:latin typeface="Abadi" panose="020B0604020104020204" pitchFamily="34" charset="0"/>
                <a:ea typeface="Calibri" panose="020F0502020204030204" pitchFamily="34" charset="0"/>
              </a:rPr>
              <a:t>F</a:t>
            </a:r>
            <a:r>
              <a:rPr lang="en-US" sz="1400" kern="0" dirty="0">
                <a:solidFill>
                  <a:schemeClr val="bg1">
                    <a:lumMod val="95000"/>
                  </a:schemeClr>
                </a:solidFill>
                <a:effectLst/>
                <a:latin typeface="Abadi" panose="020B0604020104020204" pitchFamily="34" charset="0"/>
                <a:ea typeface="Calibri" panose="020F0502020204030204" pitchFamily="34" charset="0"/>
              </a:rPr>
              <a:t>REQUENCIES</a:t>
            </a:r>
            <a:endParaRPr lang="en-IN" sz="1400" dirty="0">
              <a:latin typeface="Arial" panose="020B0604020202020204" pitchFamily="34" charset="0"/>
            </a:endParaRPr>
          </a:p>
        </p:txBody>
      </p:sp>
    </p:spTree>
    <p:extLst>
      <p:ext uri="{BB962C8B-B14F-4D97-AF65-F5344CB8AC3E}">
        <p14:creationId xmlns:p14="http://schemas.microsoft.com/office/powerpoint/2010/main" val="3049025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A235BD6-1098-6CCE-13A1-1FBFC38FCE86}"/>
              </a:ext>
            </a:extLst>
          </p:cNvPr>
          <p:cNvSpPr>
            <a:spLocks noGrp="1"/>
          </p:cNvSpPr>
          <p:nvPr>
            <p:ph type="title"/>
          </p:nvPr>
        </p:nvSpPr>
        <p:spPr>
          <a:xfrm>
            <a:off x="1438274" y="255588"/>
            <a:ext cx="8801101" cy="1195304"/>
          </a:xfrm>
        </p:spPr>
        <p:txBody>
          <a:bodyPr anchor="ctr">
            <a:normAutofit/>
          </a:bodyPr>
          <a:lstStyle/>
          <a:p>
            <a:r>
              <a:rPr lang="it-IT" dirty="0"/>
              <a:t>Results</a:t>
            </a:r>
            <a:endParaRPr lang="en-IN" dirty="0"/>
          </a:p>
        </p:txBody>
      </p:sp>
      <p:sp>
        <p:nvSpPr>
          <p:cNvPr id="17" name="Text Placeholder 2">
            <a:extLst>
              <a:ext uri="{FF2B5EF4-FFF2-40B4-BE49-F238E27FC236}">
                <a16:creationId xmlns:a16="http://schemas.microsoft.com/office/drawing/2014/main" id="{5FB1B16A-1A9D-31E3-925B-0BDDAAB0D726}"/>
              </a:ext>
            </a:extLst>
          </p:cNvPr>
          <p:cNvSpPr>
            <a:spLocks noGrp="1"/>
          </p:cNvSpPr>
          <p:nvPr>
            <p:ph type="body" sz="quarter" idx="30"/>
          </p:nvPr>
        </p:nvSpPr>
        <p:spPr>
          <a:xfrm>
            <a:off x="562108" y="2013607"/>
            <a:ext cx="5552548" cy="509671"/>
          </a:xfrm>
        </p:spPr>
        <p:txBody>
          <a:bodyPr/>
          <a:lstStyle/>
          <a:p>
            <a:r>
              <a:rPr lang="en-US" sz="1800" b="1" kern="0" dirty="0">
                <a:effectLst/>
                <a:latin typeface="Abadi" panose="020B0604020104020204" pitchFamily="34" charset="0"/>
                <a:ea typeface="Calibri" panose="020F0502020204030204" pitchFamily="34" charset="0"/>
              </a:rPr>
              <a:t>Fig.1:5G and pre-5G exposure vs. time</a:t>
            </a:r>
            <a:endParaRPr lang="en-US" b="1" dirty="0">
              <a:latin typeface="Abadi" panose="020B0604020104020204" pitchFamily="34" charset="0"/>
            </a:endParaRPr>
          </a:p>
        </p:txBody>
      </p:sp>
      <p:sp>
        <p:nvSpPr>
          <p:cNvPr id="19" name="Text Placeholder 3">
            <a:extLst>
              <a:ext uri="{FF2B5EF4-FFF2-40B4-BE49-F238E27FC236}">
                <a16:creationId xmlns:a16="http://schemas.microsoft.com/office/drawing/2014/main" id="{918175D1-2AC4-122B-9F19-2402ADF9A862}"/>
              </a:ext>
            </a:extLst>
          </p:cNvPr>
          <p:cNvSpPr>
            <a:spLocks noGrp="1"/>
          </p:cNvSpPr>
          <p:nvPr>
            <p:ph type="body" sz="quarter" idx="32"/>
          </p:nvPr>
        </p:nvSpPr>
        <p:spPr>
          <a:xfrm>
            <a:off x="6670660" y="1981006"/>
            <a:ext cx="4940622" cy="523316"/>
          </a:xfrm>
        </p:spPr>
        <p:txBody>
          <a:bodyPr/>
          <a:lstStyle/>
          <a:p>
            <a:r>
              <a:rPr lang="en-US" sz="1800" kern="0" dirty="0">
                <a:effectLst/>
                <a:latin typeface="Times New Roman" panose="02020603050405020304" pitchFamily="18" charset="0"/>
                <a:ea typeface="Calibri" panose="020F0502020204030204" pitchFamily="34" charset="0"/>
              </a:rPr>
              <a:t> </a:t>
            </a:r>
            <a:r>
              <a:rPr lang="en-US" sz="1800" b="1" kern="0" dirty="0">
                <a:latin typeface="Abadi" panose="020B0604020104020204" pitchFamily="34" charset="0"/>
                <a:ea typeface="Calibri" panose="020F0502020204030204" pitchFamily="34" charset="0"/>
              </a:rPr>
              <a:t>F</a:t>
            </a:r>
            <a:r>
              <a:rPr lang="en-US" sz="1800" b="1" kern="0" dirty="0">
                <a:effectLst/>
                <a:latin typeface="Abadi" panose="020B0604020104020204" pitchFamily="34" charset="0"/>
                <a:ea typeface="Calibri" panose="020F0502020204030204" pitchFamily="34" charset="0"/>
              </a:rPr>
              <a:t>ig.2:</a:t>
            </a:r>
            <a:r>
              <a:rPr lang="en-US" sz="1800" b="1" kern="0" dirty="0">
                <a:latin typeface="Abadi" panose="020B0604020104020204" pitchFamily="34" charset="0"/>
                <a:ea typeface="Calibri" panose="020F0502020204030204" pitchFamily="34" charset="0"/>
              </a:rPr>
              <a:t>M</a:t>
            </a:r>
            <a:r>
              <a:rPr lang="en-US" sz="1800" b="1" kern="0" dirty="0">
                <a:effectLst/>
                <a:latin typeface="Abadi" panose="020B0604020104020204" pitchFamily="34" charset="0"/>
                <a:ea typeface="Calibri" panose="020F0502020204030204" pitchFamily="34" charset="0"/>
              </a:rPr>
              <a:t>aximum exposure vs. time</a:t>
            </a:r>
            <a:endParaRPr lang="en-US" b="1" dirty="0">
              <a:latin typeface="Abadi" panose="020B0604020104020204" pitchFamily="34" charset="0"/>
            </a:endParaRPr>
          </a:p>
        </p:txBody>
      </p:sp>
      <p:pic>
        <p:nvPicPr>
          <p:cNvPr id="5" name="Picture 4" descr="Chart&#10;&#10;Description automatically generated with medium confidence">
            <a:extLst>
              <a:ext uri="{FF2B5EF4-FFF2-40B4-BE49-F238E27FC236}">
                <a16:creationId xmlns:a16="http://schemas.microsoft.com/office/drawing/2014/main" id="{EB1DDDCB-5A4A-6C2F-19C5-3EA57C1D7C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127" y="2724417"/>
            <a:ext cx="5915529" cy="3371850"/>
          </a:xfrm>
          <a:prstGeom prst="rect">
            <a:avLst/>
          </a:prstGeom>
          <a:noFill/>
        </p:spPr>
      </p:pic>
      <p:sp>
        <p:nvSpPr>
          <p:cNvPr id="7" name="Footer Placeholder 6">
            <a:extLst>
              <a:ext uri="{FF2B5EF4-FFF2-40B4-BE49-F238E27FC236}">
                <a16:creationId xmlns:a16="http://schemas.microsoft.com/office/drawing/2014/main" id="{A5616972-BF68-87C5-D3C3-97B47983E975}"/>
              </a:ext>
            </a:extLst>
          </p:cNvPr>
          <p:cNvSpPr>
            <a:spLocks noGrp="1"/>
          </p:cNvSpPr>
          <p:nvPr>
            <p:ph type="ftr" sz="quarter" idx="11"/>
          </p:nvPr>
        </p:nvSpPr>
        <p:spPr>
          <a:xfrm>
            <a:off x="336405" y="6237287"/>
            <a:ext cx="4114800" cy="365125"/>
          </a:xfrm>
        </p:spPr>
        <p:txBody>
          <a:bodyPr anchor="ctr">
            <a:normAutofit/>
          </a:bodyPr>
          <a:lstStyle/>
          <a:p>
            <a:pPr>
              <a:spcAft>
                <a:spcPts val="600"/>
              </a:spcAft>
            </a:pPr>
            <a:r>
              <a:rPr lang="en-GB" dirty="0"/>
              <a:t>University of Rome TorVergata</a:t>
            </a:r>
          </a:p>
          <a:p>
            <a:pPr rtl="0">
              <a:spcAft>
                <a:spcPts val="600"/>
              </a:spcAft>
            </a:pPr>
            <a:endParaRPr lang="en-GB" dirty="0"/>
          </a:p>
        </p:txBody>
      </p:sp>
      <p:sp>
        <p:nvSpPr>
          <p:cNvPr id="8" name="Slide Number Placeholder 7">
            <a:extLst>
              <a:ext uri="{FF2B5EF4-FFF2-40B4-BE49-F238E27FC236}">
                <a16:creationId xmlns:a16="http://schemas.microsoft.com/office/drawing/2014/main" id="{A2A825F4-3661-7B25-8652-4BA4599F347B}"/>
              </a:ext>
            </a:extLst>
          </p:cNvPr>
          <p:cNvSpPr>
            <a:spLocks noGrp="1"/>
          </p:cNvSpPr>
          <p:nvPr>
            <p:ph type="sldNum" sz="quarter" idx="12"/>
          </p:nvPr>
        </p:nvSpPr>
        <p:spPr>
          <a:xfrm>
            <a:off x="9140971" y="6226198"/>
            <a:ext cx="2743200" cy="365125"/>
          </a:xfrm>
        </p:spPr>
        <p:txBody>
          <a:bodyPr anchor="ctr">
            <a:normAutofit/>
          </a:bodyPr>
          <a:lstStyle/>
          <a:p>
            <a:pPr rtl="0">
              <a:spcAft>
                <a:spcPts val="600"/>
              </a:spcAft>
            </a:pPr>
            <a:fld id="{FE024F78-56A6-7740-B68D-8D4D026EDF3F}" type="slidenum">
              <a:rPr lang="en-GB" smtClean="0"/>
              <a:pPr rtl="0">
                <a:spcAft>
                  <a:spcPts val="600"/>
                </a:spcAft>
              </a:pPr>
              <a:t>9</a:t>
            </a:fld>
            <a:endParaRPr lang="en-GB"/>
          </a:p>
        </p:txBody>
      </p:sp>
      <p:pic>
        <p:nvPicPr>
          <p:cNvPr id="13" name="Content Placeholder 12" descr="Chart&#10;&#10;Description automatically generated">
            <a:extLst>
              <a:ext uri="{FF2B5EF4-FFF2-40B4-BE49-F238E27FC236}">
                <a16:creationId xmlns:a16="http://schemas.microsoft.com/office/drawing/2014/main" id="{D54BA3D2-96F8-5780-DCCF-A1A96E0C37BE}"/>
              </a:ext>
            </a:extLst>
          </p:cNvPr>
          <p:cNvPicPr>
            <a:picLocks noGrp="1" noChangeAspect="1"/>
          </p:cNvPicPr>
          <p:nvPr>
            <p:ph sz="quarter" idx="36"/>
          </p:nvPr>
        </p:nvPicPr>
        <p:blipFill>
          <a:blip r:embed="rId4" cstate="print">
            <a:extLst>
              <a:ext uri="{28A0092B-C50C-407E-A947-70E740481C1C}">
                <a14:useLocalDpi xmlns:a14="http://schemas.microsoft.com/office/drawing/2010/main" val="0"/>
              </a:ext>
            </a:extLst>
          </a:blip>
          <a:stretch>
            <a:fillRect/>
          </a:stretch>
        </p:blipFill>
        <p:spPr>
          <a:xfrm>
            <a:off x="6382464" y="2637331"/>
            <a:ext cx="5649812" cy="3371849"/>
          </a:xfrm>
          <a:prstGeom prst="rect">
            <a:avLst/>
          </a:prstGeom>
        </p:spPr>
      </p:pic>
    </p:spTree>
    <p:extLst>
      <p:ext uri="{BB962C8B-B14F-4D97-AF65-F5344CB8AC3E}">
        <p14:creationId xmlns:p14="http://schemas.microsoft.com/office/powerpoint/2010/main" val="36621208"/>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774621_TF11936837_Win32" id="{6FE25588-2BEE-489B-94A5-B1411D9D03CB}" vid="{0FF049F1-5D48-447F-9C87-2D2E007BA3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b834c3d6-9ef1-49f4-b3cb-b2339dc1040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1B2F273E5257C543A6CFD9471712AB86" ma:contentTypeVersion="14" ma:contentTypeDescription="Creare un nuovo documento." ma:contentTypeScope="" ma:versionID="9ba58914b6235f56784483a2a19b9a64">
  <xsd:schema xmlns:xsd="http://www.w3.org/2001/XMLSchema" xmlns:xs="http://www.w3.org/2001/XMLSchema" xmlns:p="http://schemas.microsoft.com/office/2006/metadata/properties" xmlns:ns3="b834c3d6-9ef1-49f4-b3cb-b2339dc10402" xmlns:ns4="f11ffd48-c7c2-4289-949c-97f214c7e2b4" targetNamespace="http://schemas.microsoft.com/office/2006/metadata/properties" ma:root="true" ma:fieldsID="8ab9d93dfd45964552bacf2a90c627ae" ns3:_="" ns4:_="">
    <xsd:import namespace="b834c3d6-9ef1-49f4-b3cb-b2339dc10402"/>
    <xsd:import namespace="f11ffd48-c7c2-4289-949c-97f214c7e2b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34c3d6-9ef1-49f4-b3cb-b2339dc104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11ffd48-c7c2-4289-949c-97f214c7e2b4" elementFormDefault="qualified">
    <xsd:import namespace="http://schemas.microsoft.com/office/2006/documentManagement/types"/>
    <xsd:import namespace="http://schemas.microsoft.com/office/infopath/2007/PartnerControls"/>
    <xsd:element name="SharedWithUsers" ma:index="10"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ondiviso con dettagli" ma:internalName="SharedWithDetails" ma:readOnly="true">
      <xsd:simpleType>
        <xsd:restriction base="dms:Note">
          <xsd:maxLength value="255"/>
        </xsd:restriction>
      </xsd:simpleType>
    </xsd:element>
    <xsd:element name="SharingHintHash" ma:index="12"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6D7367-F508-4F80-B02C-79260B726607}">
  <ds:schemaRefs>
    <ds:schemaRef ds:uri="http://schemas.openxmlformats.org/package/2006/metadata/core-properties"/>
    <ds:schemaRef ds:uri="http://schemas.microsoft.com/office/2006/metadata/properties"/>
    <ds:schemaRef ds:uri="f11ffd48-c7c2-4289-949c-97f214c7e2b4"/>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b834c3d6-9ef1-49f4-b3cb-b2339dc10402"/>
    <ds:schemaRef ds:uri="http://purl.org/dc/dcmitype/"/>
  </ds:schemaRefs>
</ds:datastoreItem>
</file>

<file path=customXml/itemProps2.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3.xml><?xml version="1.0" encoding="utf-8"?>
<ds:datastoreItem xmlns:ds="http://schemas.openxmlformats.org/officeDocument/2006/customXml" ds:itemID="{0E5E7FA3-C507-4991-853E-E8E000B6A2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834c3d6-9ef1-49f4-b3cb-b2339dc10402"/>
    <ds:schemaRef ds:uri="f11ffd48-c7c2-4289-949c-97f214c7e2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2171</TotalTime>
  <Words>2483</Words>
  <Application>Microsoft Office PowerPoint</Application>
  <PresentationFormat>Widescreen</PresentationFormat>
  <Paragraphs>277</Paragraphs>
  <Slides>17</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Abadi</vt:lpstr>
      <vt:lpstr>Arial</vt:lpstr>
      <vt:lpstr>Arial</vt:lpstr>
      <vt:lpstr>Arial Nova</vt:lpstr>
      <vt:lpstr>Biome</vt:lpstr>
      <vt:lpstr>Biome Light</vt:lpstr>
      <vt:lpstr>Calibri</vt:lpstr>
      <vt:lpstr>NimbusRomNo9L-Regu</vt:lpstr>
      <vt:lpstr>NimbusRomNo9L-ReguItal</vt:lpstr>
      <vt:lpstr>Segoe UI</vt:lpstr>
      <vt:lpstr>Times New Roman</vt:lpstr>
      <vt:lpstr>Wingdings</vt:lpstr>
      <vt:lpstr>Office Theme</vt:lpstr>
      <vt:lpstr>POWER AND ELECTROMAGNETIC FIELD COMPUTATIONAL ANALYSIS OVER LONGTERM PRE-5G VS 5G EXPOSURE TRENDS  </vt:lpstr>
      <vt:lpstr>Agenda</vt:lpstr>
      <vt:lpstr>Abstract</vt:lpstr>
      <vt:lpstr>Evolution of Mobile networks</vt:lpstr>
      <vt:lpstr>Types of Mobile Networks</vt:lpstr>
      <vt:lpstr>5G Features and Impact on EMF </vt:lpstr>
      <vt:lpstr>PowerPoint Presentation</vt:lpstr>
      <vt:lpstr> Exposure Analysis </vt:lpstr>
      <vt:lpstr>Results</vt:lpstr>
      <vt:lpstr>Operator wise</vt:lpstr>
      <vt:lpstr>Conclusion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AND ELECTROMAGNETIC FIELD COMPUTATIONAL ANALYSIS OVER LONGTERM PRE-5G VS 5G EXPOSURE TRENDS  </dc:title>
  <dc:creator>vishnu sai muppalla</dc:creator>
  <cp:lastModifiedBy>vishnu sai muppalla</cp:lastModifiedBy>
  <cp:revision>9</cp:revision>
  <dcterms:created xsi:type="dcterms:W3CDTF">2022-10-12T09:26:06Z</dcterms:created>
  <dcterms:modified xsi:type="dcterms:W3CDTF">2022-10-20T03:40:47Z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0x0101001B2F273E5257C543A6CFD9471712AB86</vt:lpwstr>
  </property>
</Properties>
</file>